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5" r:id="rId3"/>
    <p:sldId id="257" r:id="rId4"/>
    <p:sldId id="258" r:id="rId5"/>
    <p:sldId id="259" r:id="rId6"/>
    <p:sldId id="304" r:id="rId7"/>
    <p:sldId id="279" r:id="rId8"/>
    <p:sldId id="276" r:id="rId9"/>
    <p:sldId id="305" r:id="rId10"/>
    <p:sldId id="288" r:id="rId11"/>
    <p:sldId id="290" r:id="rId12"/>
    <p:sldId id="260" r:id="rId13"/>
    <p:sldId id="261" r:id="rId14"/>
    <p:sldId id="262" r:id="rId15"/>
    <p:sldId id="263" r:id="rId16"/>
    <p:sldId id="291" r:id="rId17"/>
    <p:sldId id="265" r:id="rId18"/>
    <p:sldId id="307" r:id="rId19"/>
    <p:sldId id="306" r:id="rId20"/>
    <p:sldId id="268" r:id="rId21"/>
    <p:sldId id="274" r:id="rId22"/>
  </p:sldIdLst>
  <p:sldSz cx="9144000" cy="6858000" type="screen4x3"/>
  <p:notesSz cx="7099300" cy="10234613"/>
  <p:defaultTextStyle>
    <a:defPPr>
      <a:defRPr lang="zh-CN"/>
    </a:defPPr>
    <a:lvl1pPr algn="l" rtl="0" fontAlgn="base">
      <a:spcBef>
        <a:spcPct val="0"/>
      </a:spcBef>
      <a:spcAft>
        <a:spcPct val="0"/>
      </a:spcAft>
      <a:buFont typeface="Arial" charset="0"/>
      <a:defRPr kern="1200">
        <a:solidFill>
          <a:schemeClr val="tx1"/>
        </a:solidFill>
        <a:latin typeface="Arial" charset="0"/>
        <a:ea typeface="宋体" pitchFamily="2" charset="-122"/>
        <a:cs typeface="+mn-cs"/>
      </a:defRPr>
    </a:lvl1pPr>
    <a:lvl2pPr marL="457200" algn="l" rtl="0" fontAlgn="base">
      <a:spcBef>
        <a:spcPct val="0"/>
      </a:spcBef>
      <a:spcAft>
        <a:spcPct val="0"/>
      </a:spcAft>
      <a:buFont typeface="Arial" charset="0"/>
      <a:defRPr kern="1200">
        <a:solidFill>
          <a:schemeClr val="tx1"/>
        </a:solidFill>
        <a:latin typeface="Arial" charset="0"/>
        <a:ea typeface="宋体" pitchFamily="2" charset="-122"/>
        <a:cs typeface="+mn-cs"/>
      </a:defRPr>
    </a:lvl2pPr>
    <a:lvl3pPr marL="914400" algn="l" rtl="0" fontAlgn="base">
      <a:spcBef>
        <a:spcPct val="0"/>
      </a:spcBef>
      <a:spcAft>
        <a:spcPct val="0"/>
      </a:spcAft>
      <a:buFont typeface="Arial" charset="0"/>
      <a:defRPr kern="1200">
        <a:solidFill>
          <a:schemeClr val="tx1"/>
        </a:solidFill>
        <a:latin typeface="Arial" charset="0"/>
        <a:ea typeface="宋体" pitchFamily="2" charset="-122"/>
        <a:cs typeface="+mn-cs"/>
      </a:defRPr>
    </a:lvl3pPr>
    <a:lvl4pPr marL="1371600" algn="l" rtl="0" fontAlgn="base">
      <a:spcBef>
        <a:spcPct val="0"/>
      </a:spcBef>
      <a:spcAft>
        <a:spcPct val="0"/>
      </a:spcAft>
      <a:buFont typeface="Arial" charset="0"/>
      <a:defRPr kern="1200">
        <a:solidFill>
          <a:schemeClr val="tx1"/>
        </a:solidFill>
        <a:latin typeface="Arial" charset="0"/>
        <a:ea typeface="宋体" pitchFamily="2" charset="-122"/>
        <a:cs typeface="+mn-cs"/>
      </a:defRPr>
    </a:lvl4pPr>
    <a:lvl5pPr marL="1828800" algn="l" rtl="0" fontAlgn="base">
      <a:spcBef>
        <a:spcPct val="0"/>
      </a:spcBef>
      <a:spcAft>
        <a:spcPct val="0"/>
      </a:spcAft>
      <a:buFont typeface="Arial" charset="0"/>
      <a:defRPr kern="1200">
        <a:solidFill>
          <a:schemeClr val="tx1"/>
        </a:solidFill>
        <a:latin typeface="Arial" charset="0"/>
        <a:ea typeface="宋体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宋体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宋体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宋体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宋体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srgbClr val="FF0000"/>
    </p:penClr>
  </p:showPr>
  <p:clrMru>
    <a:srgbClr val="FF3300"/>
    <a:srgbClr val="0099CC"/>
    <a:srgbClr val="990033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1494" y="-90"/>
      </p:cViewPr>
      <p:guideLst>
        <p:guide orient="horz" pos="2160"/>
        <p:guide pos="2875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3025" cy="73733025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10FF64FA-70A4-4BFA-A89B-1543444E0B40}" type="datetime1">
              <a:rPr lang="it-IT" altLang="en-US"/>
              <a:pPr>
                <a:defRPr/>
              </a:pPr>
              <a:t>20/04/2015</a:t>
            </a:fld>
            <a:endParaRPr lang="zh-CN" altLang="en-US" sz="1800">
              <a:solidFill>
                <a:schemeClr val="tx1"/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51195FBA-10FF-4B2A-86EA-AA24E8E4FFFD}" type="slidenum">
              <a:rPr lang="it-IT" altLang="en-US"/>
              <a:pPr>
                <a:defRPr/>
              </a:pPr>
              <a:t>‹N›</a:t>
            </a:fld>
            <a:endParaRPr lang="zh-CN" altLang="en-US" sz="1800">
              <a:solidFill>
                <a:schemeClr val="tx1"/>
              </a:solidFill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93ED0B7D-CEF7-4881-B242-026FC423F5B7}" type="datetime1">
              <a:rPr lang="it-IT" altLang="en-US"/>
              <a:pPr>
                <a:defRPr/>
              </a:pPr>
              <a:t>20/04/2015</a:t>
            </a:fld>
            <a:endParaRPr lang="zh-CN" altLang="en-US" sz="1800">
              <a:solidFill>
                <a:schemeClr val="tx1"/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8D6678E5-753B-4614-BC21-D14020EC066A}" type="slidenum">
              <a:rPr lang="it-IT" altLang="en-US"/>
              <a:pPr>
                <a:defRPr/>
              </a:pPr>
              <a:t>‹N›</a:t>
            </a:fld>
            <a:endParaRPr lang="zh-CN" altLang="en-US" sz="1800">
              <a:solidFill>
                <a:schemeClr val="tx1"/>
              </a:solidFill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B2F5C914-C97C-4CE5-A6A0-14B9E13B9596}" type="datetime1">
              <a:rPr lang="it-IT" altLang="en-US"/>
              <a:pPr>
                <a:defRPr/>
              </a:pPr>
              <a:t>20/04/2015</a:t>
            </a:fld>
            <a:endParaRPr lang="zh-CN" altLang="en-US" sz="1800">
              <a:solidFill>
                <a:schemeClr val="tx1"/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1DA2B51D-B998-48C7-8604-43C7ED13E577}" type="slidenum">
              <a:rPr lang="it-IT" altLang="en-US"/>
              <a:pPr>
                <a:defRPr/>
              </a:pPr>
              <a:t>‹N›</a:t>
            </a:fld>
            <a:endParaRPr lang="zh-CN" altLang="en-US" sz="1800">
              <a:solidFill>
                <a:schemeClr val="tx1"/>
              </a:solidFill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B2D59180-FED8-41DC-89DF-078A347AC546}" type="datetime1">
              <a:rPr lang="it-IT" altLang="en-US"/>
              <a:pPr>
                <a:defRPr/>
              </a:pPr>
              <a:t>20/04/2015</a:t>
            </a:fld>
            <a:endParaRPr lang="zh-CN" altLang="en-US" sz="1800">
              <a:solidFill>
                <a:schemeClr val="tx1"/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9C4FA601-D506-443D-82CD-9672D2D9C572}" type="slidenum">
              <a:rPr lang="it-IT" altLang="en-US"/>
              <a:pPr>
                <a:defRPr/>
              </a:pPr>
              <a:t>‹N›</a:t>
            </a:fld>
            <a:endParaRPr lang="zh-CN" altLang="en-US" sz="1800">
              <a:solidFill>
                <a:schemeClr val="tx1"/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79E523A6-4CDC-4A96-9D5B-AA871992663A}" type="datetime1">
              <a:rPr lang="it-IT" altLang="en-US"/>
              <a:pPr>
                <a:defRPr/>
              </a:pPr>
              <a:t>20/04/2015</a:t>
            </a:fld>
            <a:endParaRPr lang="zh-CN" altLang="en-US" sz="1800">
              <a:solidFill>
                <a:schemeClr val="tx1"/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908B0FFC-C7DB-48AF-9531-D0F59FB96170}" type="slidenum">
              <a:rPr lang="it-IT" altLang="en-US"/>
              <a:pPr>
                <a:defRPr/>
              </a:pPr>
              <a:t>‹N›</a:t>
            </a:fld>
            <a:endParaRPr lang="zh-CN" altLang="en-US" sz="1800">
              <a:solidFill>
                <a:schemeClr val="tx1"/>
              </a:solidFill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5AC5C7D5-23F3-466A-A758-FEDD44056E0D}" type="datetime1">
              <a:rPr lang="it-IT" altLang="en-US"/>
              <a:pPr>
                <a:defRPr/>
              </a:pPr>
              <a:t>20/04/2015</a:t>
            </a:fld>
            <a:endParaRPr lang="zh-CN" altLang="en-US" sz="1800">
              <a:solidFill>
                <a:schemeClr val="tx1"/>
              </a:solidFill>
            </a:endParaRP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87C5EDAF-0D99-4814-ACB5-D235F27DF48D}" type="slidenum">
              <a:rPr lang="it-IT" altLang="en-US"/>
              <a:pPr>
                <a:defRPr/>
              </a:pPr>
              <a:t>‹N›</a:t>
            </a:fld>
            <a:endParaRPr lang="zh-CN" altLang="en-US" sz="1800">
              <a:solidFill>
                <a:schemeClr val="tx1"/>
              </a:solidFill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C81B7885-BD9F-41F7-8912-7DCF5674E5C9}" type="datetime1">
              <a:rPr lang="it-IT" altLang="en-US"/>
              <a:pPr>
                <a:defRPr/>
              </a:pPr>
              <a:t>20/04/2015</a:t>
            </a:fld>
            <a:endParaRPr lang="zh-CN" altLang="en-US" sz="1800">
              <a:solidFill>
                <a:schemeClr val="tx1"/>
              </a:solidFill>
            </a:endParaRPr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E97AAAB7-A763-48EC-859B-C3980F759061}" type="slidenum">
              <a:rPr lang="it-IT" altLang="en-US"/>
              <a:pPr>
                <a:defRPr/>
              </a:pPr>
              <a:t>‹N›</a:t>
            </a:fld>
            <a:endParaRPr lang="zh-CN" altLang="en-US" sz="1800">
              <a:solidFill>
                <a:schemeClr val="tx1"/>
              </a:solidFill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05BC1C43-3098-44FD-BBE3-303C63552D74}" type="datetime1">
              <a:rPr lang="it-IT" altLang="en-US"/>
              <a:pPr>
                <a:defRPr/>
              </a:pPr>
              <a:t>20/04/2015</a:t>
            </a:fld>
            <a:endParaRPr lang="zh-CN" altLang="en-US" sz="1800">
              <a:solidFill>
                <a:schemeClr val="tx1"/>
              </a:solidFill>
            </a:endParaRPr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7071391B-2340-4436-B19A-05F08A54DB14}" type="slidenum">
              <a:rPr lang="it-IT" altLang="en-US"/>
              <a:pPr>
                <a:defRPr/>
              </a:pPr>
              <a:t>‹N›</a:t>
            </a:fld>
            <a:endParaRPr lang="zh-CN" altLang="en-US" sz="1800">
              <a:solidFill>
                <a:schemeClr val="tx1"/>
              </a:solidFill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69E5D312-893D-486D-8E47-5301A9820F02}" type="datetime1">
              <a:rPr lang="it-IT" altLang="en-US"/>
              <a:pPr>
                <a:defRPr/>
              </a:pPr>
              <a:t>20/04/2015</a:t>
            </a:fld>
            <a:endParaRPr lang="zh-CN" altLang="en-US" sz="1800">
              <a:solidFill>
                <a:schemeClr val="tx1"/>
              </a:solidFill>
            </a:endParaRPr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8304F1BF-75FF-40BC-AE36-535BE0A93482}" type="slidenum">
              <a:rPr lang="it-IT" altLang="en-US"/>
              <a:pPr>
                <a:defRPr/>
              </a:pPr>
              <a:t>‹N›</a:t>
            </a:fld>
            <a:endParaRPr lang="zh-CN" altLang="en-US" sz="1800">
              <a:solidFill>
                <a:schemeClr val="tx1"/>
              </a:solidFill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5CD5C8F9-3E63-42BD-9940-EFBAB8638A14}" type="datetime1">
              <a:rPr lang="it-IT" altLang="en-US"/>
              <a:pPr>
                <a:defRPr/>
              </a:pPr>
              <a:t>20/04/2015</a:t>
            </a:fld>
            <a:endParaRPr lang="zh-CN" altLang="en-US" sz="1800">
              <a:solidFill>
                <a:schemeClr val="tx1"/>
              </a:solidFill>
            </a:endParaRP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451CBE6F-9E45-4549-9AEC-616D0FDECDA4}" type="slidenum">
              <a:rPr lang="it-IT" altLang="en-US"/>
              <a:pPr>
                <a:defRPr/>
              </a:pPr>
              <a:t>‹N›</a:t>
            </a:fld>
            <a:endParaRPr lang="zh-CN" altLang="en-US" sz="1800">
              <a:solidFill>
                <a:schemeClr val="tx1"/>
              </a:solidFill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it-IT" noProof="0" smtClean="0">
              <a:sym typeface="Calibri" pitchFamily="34" charset="0"/>
            </a:endParaRP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28CD8269-4597-46C4-8E58-880D3E67AD9A}" type="datetime1">
              <a:rPr lang="it-IT" altLang="en-US"/>
              <a:pPr>
                <a:defRPr/>
              </a:pPr>
              <a:t>20/04/2015</a:t>
            </a:fld>
            <a:endParaRPr lang="zh-CN" altLang="en-US" sz="1800">
              <a:solidFill>
                <a:schemeClr val="tx1"/>
              </a:solidFill>
            </a:endParaRP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E87BBAB2-7C81-4F57-9D63-55C719563896}" type="slidenum">
              <a:rPr lang="it-IT" altLang="en-US"/>
              <a:pPr>
                <a:defRPr/>
              </a:pPr>
              <a:t>‹N›</a:t>
            </a:fld>
            <a:endParaRPr lang="zh-CN" altLang="en-US" sz="1800">
              <a:solidFill>
                <a:schemeClr val="tx1"/>
              </a:solidFill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占位符 1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smtClean="0">
                <a:sym typeface="Calibri" pitchFamily="34" charset="0"/>
              </a:rPr>
              <a:t>单击此处编辑母版标题样式</a:t>
            </a:r>
          </a:p>
        </p:txBody>
      </p:sp>
      <p:sp>
        <p:nvSpPr>
          <p:cNvPr id="1027" name="文本占位符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smtClean="0">
                <a:sym typeface="Calibri" pitchFamily="34" charset="0"/>
              </a:rPr>
              <a:t>单击此处编辑母版文本样式</a:t>
            </a:r>
          </a:p>
          <a:p>
            <a:pPr lvl="1"/>
            <a:r>
              <a:rPr lang="zh-CN" smtClean="0">
                <a:sym typeface="Calibri" pitchFamily="34" charset="0"/>
              </a:rPr>
              <a:t>第二级</a:t>
            </a:r>
          </a:p>
          <a:p>
            <a:pPr lvl="2"/>
            <a:r>
              <a:rPr lang="zh-CN" smtClean="0">
                <a:sym typeface="Calibri" pitchFamily="34" charset="0"/>
              </a:rPr>
              <a:t>第三级</a:t>
            </a:r>
          </a:p>
          <a:p>
            <a:pPr lvl="3"/>
            <a:r>
              <a:rPr lang="zh-CN" smtClean="0">
                <a:sym typeface="Calibri" pitchFamily="34" charset="0"/>
              </a:rPr>
              <a:t>第四级</a:t>
            </a:r>
          </a:p>
          <a:p>
            <a:pPr lvl="4"/>
            <a:r>
              <a:rPr lang="zh-CN" smtClean="0">
                <a:sym typeface="Calibri" pitchFamily="34" charset="0"/>
              </a:rPr>
              <a:t>第五级</a:t>
            </a:r>
          </a:p>
        </p:txBody>
      </p:sp>
      <p:sp>
        <p:nvSpPr>
          <p:cNvPr id="1028" name="日期占位符 3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356350"/>
            <a:ext cx="21336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buFont typeface="Arial" pitchFamily="34" charset="0"/>
              <a:buNone/>
              <a:defRPr sz="1200" smtClean="0">
                <a:solidFill>
                  <a:srgbClr val="898989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fld id="{C682846F-1875-41DC-9C54-44369D65F1EE}" type="datetime1">
              <a:rPr lang="it-IT" altLang="en-US"/>
              <a:pPr>
                <a:defRPr/>
              </a:pPr>
              <a:t>20/04/2015</a:t>
            </a:fld>
            <a:endParaRPr lang="zh-CN" altLang="en-US"/>
          </a:p>
        </p:txBody>
      </p:sp>
      <p:sp>
        <p:nvSpPr>
          <p:cNvPr id="1029" name="页脚占位符 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356350"/>
            <a:ext cx="28956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buFont typeface="Arial" pitchFamily="34" charset="0"/>
              <a:buNone/>
              <a:defRPr sz="1200" smtClean="0">
                <a:solidFill>
                  <a:srgbClr val="898989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1030" name="灯片编号占位符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356350"/>
            <a:ext cx="21336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buFont typeface="Arial" pitchFamily="34" charset="0"/>
              <a:buNone/>
              <a:defRPr sz="1200" smtClean="0">
                <a:solidFill>
                  <a:srgbClr val="898989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fld id="{022FCC88-74AD-47DE-BCD1-6A203F58C8BF}" type="slidenum">
              <a:rPr lang="it-IT" altLang="en-US"/>
              <a:pPr>
                <a:defRPr/>
              </a:pPr>
              <a:t>‹N›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2" r:id="rId2"/>
    <p:sldLayoutId id="2147483673" r:id="rId3"/>
    <p:sldLayoutId id="2147483674" r:id="rId4"/>
    <p:sldLayoutId id="2147483675" r:id="rId5"/>
    <p:sldLayoutId id="2147483676" r:id="rId6"/>
    <p:sldLayoutId id="2147483677" r:id="rId7"/>
    <p:sldLayoutId id="2147483678" r:id="rId8"/>
    <p:sldLayoutId id="2147483679" r:id="rId9"/>
    <p:sldLayoutId id="2147483680" r:id="rId10"/>
    <p:sldLayoutId id="2147483681" r:id="rId11"/>
  </p:sldLayoutIdLst>
  <p:hf sldNum="0" hdr="0" ftr="0"/>
  <p:txStyles>
    <p:titleStyle>
      <a:lvl1pPr marL="914400" indent="-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  <a:sym typeface="Calibri" pitchFamily="34" charset="0"/>
        </a:defRPr>
      </a:lvl1pPr>
      <a:lvl2pPr marL="914400" indent="-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  <a:sym typeface="Calibri" pitchFamily="34" charset="0"/>
        </a:defRPr>
      </a:lvl2pPr>
      <a:lvl3pPr marL="914400" indent="-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  <a:sym typeface="Calibri" pitchFamily="34" charset="0"/>
        </a:defRPr>
      </a:lvl3pPr>
      <a:lvl4pPr marL="914400" indent="-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  <a:sym typeface="Calibri" pitchFamily="34" charset="0"/>
        </a:defRPr>
      </a:lvl4pPr>
      <a:lvl5pPr marL="914400" indent="-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  <a:sym typeface="Calibri" pitchFamily="34" charset="0"/>
        </a:defRPr>
      </a:lvl5pPr>
      <a:lvl6pPr marL="1371600" indent="-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  <a:sym typeface="Calibri" pitchFamily="34" charset="0"/>
        </a:defRPr>
      </a:lvl6pPr>
      <a:lvl7pPr marL="1828800" indent="-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  <a:sym typeface="Calibri" pitchFamily="34" charset="0"/>
        </a:defRPr>
      </a:lvl7pPr>
      <a:lvl8pPr marL="2286000" indent="-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  <a:sym typeface="Calibri" pitchFamily="34" charset="0"/>
        </a:defRPr>
      </a:lvl8pPr>
      <a:lvl9pPr marL="2743200" indent="-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  <a:sym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Calibri" pitchFamily="34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>
          <a:solidFill>
            <a:schemeClr val="tx1"/>
          </a:solidFill>
          <a:latin typeface="+mn-lt"/>
          <a:ea typeface="+mn-ea"/>
          <a:sym typeface="Calibri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>
          <a:solidFill>
            <a:schemeClr val="tx1"/>
          </a:solidFill>
          <a:latin typeface="+mn-lt"/>
          <a:ea typeface="+mn-ea"/>
          <a:sym typeface="Calibri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>
          <a:solidFill>
            <a:schemeClr val="tx1"/>
          </a:solidFill>
          <a:latin typeface="+mn-lt"/>
          <a:ea typeface="+mn-ea"/>
          <a:sym typeface="Calibri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  <a:ea typeface="+mn-ea"/>
          <a:sym typeface="Calibri" pitchFamily="34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  <a:ea typeface="+mn-ea"/>
          <a:sym typeface="Calibri" pitchFamily="34" charset="0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  <a:ea typeface="+mn-ea"/>
          <a:sym typeface="Calibri" pitchFamily="34" charset="0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  <a:ea typeface="+mn-ea"/>
          <a:sym typeface="Calibri" pitchFamily="34" charset="0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  <a:ea typeface="+mn-ea"/>
          <a:sym typeface="Calibri" pitchFamily="34" charset="0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hyperlink" Target="http://en.wikipedia.org/wiki/Philippines" TargetMode="External"/><Relationship Id="rId13" Type="http://schemas.openxmlformats.org/officeDocument/2006/relationships/hyperlink" Target="http://en.wikipedia.org/wiki/Vietnam" TargetMode="External"/><Relationship Id="rId3" Type="http://schemas.openxmlformats.org/officeDocument/2006/relationships/hyperlink" Target="http://en.wikipedia.org/wiki/China" TargetMode="External"/><Relationship Id="rId7" Type="http://schemas.openxmlformats.org/officeDocument/2006/relationships/hyperlink" Target="http://en.wikipedia.org/wiki/North_Korea" TargetMode="External"/><Relationship Id="rId12" Type="http://schemas.openxmlformats.org/officeDocument/2006/relationships/hyperlink" Target="http://en.wikipedia.org/wiki/Timor-Leste" TargetMode="External"/><Relationship Id="rId2" Type="http://schemas.openxmlformats.org/officeDocument/2006/relationships/hyperlink" Target="http://en.wikipedia.org/wiki/Cambodia" TargetMode="External"/><Relationship Id="rId1" Type="http://schemas.openxmlformats.org/officeDocument/2006/relationships/slideLayout" Target="../slideLayouts/slideLayout1.xml"/><Relationship Id="rId6" Type="http://schemas.openxmlformats.org/officeDocument/2006/relationships/hyperlink" Target="http://en.wikipedia.org/wiki/Laos" TargetMode="External"/><Relationship Id="rId11" Type="http://schemas.openxmlformats.org/officeDocument/2006/relationships/hyperlink" Target="http://en.wikipedia.org/wiki/Thailand" TargetMode="External"/><Relationship Id="rId5" Type="http://schemas.openxmlformats.org/officeDocument/2006/relationships/hyperlink" Target="http://en.wikipedia.org/wiki/Japan" TargetMode="External"/><Relationship Id="rId10" Type="http://schemas.openxmlformats.org/officeDocument/2006/relationships/hyperlink" Target="http://en.wikipedia.org/wiki/Singapore" TargetMode="External"/><Relationship Id="rId4" Type="http://schemas.openxmlformats.org/officeDocument/2006/relationships/hyperlink" Target="http://en.wikipedia.org/wiki/Indonesia" TargetMode="External"/><Relationship Id="rId9" Type="http://schemas.openxmlformats.org/officeDocument/2006/relationships/hyperlink" Target="http://en.wikipedia.org/wiki/South_Korea" TargetMode="Externa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标题 1"/>
          <p:cNvSpPr>
            <a:spLocks noGrp="1" noChangeArrowheads="1"/>
          </p:cNvSpPr>
          <p:nvPr>
            <p:ph type="ctrTitle" idx="4294967295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pPr marL="0" indent="0" eaLnBrk="1" hangingPunct="1"/>
            <a:r>
              <a:rPr lang="zh-CN" altLang="en-US" sz="2400" b="1" dirty="0" smtClean="0">
                <a:solidFill>
                  <a:srgbClr val="990033"/>
                </a:solidFill>
              </a:rPr>
              <a:t>Cooperative Conservation and Management of </a:t>
            </a:r>
            <a:br>
              <a:rPr lang="zh-CN" altLang="en-US" sz="2400" b="1" dirty="0" smtClean="0">
                <a:solidFill>
                  <a:srgbClr val="990033"/>
                </a:solidFill>
              </a:rPr>
            </a:br>
            <a:r>
              <a:rPr lang="zh-CN" altLang="en-US" sz="2400" b="1" dirty="0" smtClean="0">
                <a:solidFill>
                  <a:srgbClr val="990033"/>
                </a:solidFill>
              </a:rPr>
              <a:t>the</a:t>
            </a:r>
            <a:r>
              <a:rPr lang="en-US" sz="2400" b="1" dirty="0" smtClean="0">
                <a:solidFill>
                  <a:srgbClr val="990033"/>
                </a:solidFill>
              </a:rPr>
              <a:t> Marine  </a:t>
            </a:r>
            <a:r>
              <a:rPr lang="zh-CN" altLang="en-US" sz="2400" b="1" dirty="0" smtClean="0">
                <a:solidFill>
                  <a:srgbClr val="990033"/>
                </a:solidFill>
              </a:rPr>
              <a:t>Environment and </a:t>
            </a:r>
            <a:r>
              <a:rPr lang="en-US" sz="2400" b="1" dirty="0" smtClean="0">
                <a:solidFill>
                  <a:srgbClr val="990033"/>
                </a:solidFill>
              </a:rPr>
              <a:t>Resources</a:t>
            </a:r>
            <a:r>
              <a:rPr lang="zh-CN" altLang="en-US" sz="2400" b="1" dirty="0" smtClean="0">
                <a:solidFill>
                  <a:srgbClr val="990033"/>
                </a:solidFill>
              </a:rPr>
              <a:t> </a:t>
            </a:r>
            <a:r>
              <a:rPr lang="en-US" sz="2400" b="1" dirty="0" smtClean="0">
                <a:solidFill>
                  <a:srgbClr val="990033"/>
                </a:solidFill>
              </a:rPr>
              <a:t> in </a:t>
            </a:r>
            <a:r>
              <a:rPr lang="zh-CN" altLang="en-US" sz="2400" b="1" dirty="0" smtClean="0">
                <a:solidFill>
                  <a:srgbClr val="990033"/>
                </a:solidFill>
              </a:rPr>
              <a:t>China Seas</a:t>
            </a:r>
          </a:p>
        </p:txBody>
      </p:sp>
      <p:sp>
        <p:nvSpPr>
          <p:cNvPr id="13315" name="副标题 2"/>
          <p:cNvSpPr>
            <a:spLocks noGrp="1" noChangeArrowheads="1"/>
          </p:cNvSpPr>
          <p:nvPr>
            <p:ph type="subTitle" idx="1"/>
          </p:nvPr>
        </p:nvSpPr>
        <p:spPr>
          <a:xfrm>
            <a:off x="827741" y="3886200"/>
            <a:ext cx="7416514" cy="17526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1200" b="1" dirty="0" smtClean="0">
                <a:solidFill>
                  <a:srgbClr val="0070C0"/>
                </a:solidFill>
              </a:rPr>
              <a:t>WANG </a:t>
            </a:r>
            <a:r>
              <a:rPr lang="en-US" sz="1200" b="1" dirty="0" err="1" smtClean="0">
                <a:solidFill>
                  <a:srgbClr val="0070C0"/>
                </a:solidFill>
              </a:rPr>
              <a:t>Hanling</a:t>
            </a:r>
            <a:endParaRPr lang="it-IT" altLang="en-US" sz="1200" b="1" dirty="0" smtClean="0">
              <a:solidFill>
                <a:srgbClr val="0070C0"/>
              </a:solidFill>
            </a:endParaRPr>
          </a:p>
          <a:p>
            <a:pPr eaLnBrk="1" hangingPunct="1">
              <a:lnSpc>
                <a:spcPct val="80000"/>
              </a:lnSpc>
            </a:pPr>
            <a:endParaRPr lang="it-IT" altLang="en-US" sz="1100" dirty="0" smtClean="0">
              <a:solidFill>
                <a:srgbClr val="0070C0"/>
              </a:solidFill>
            </a:endParaRPr>
          </a:p>
          <a:p>
            <a:pPr eaLnBrk="1" hangingPunct="1">
              <a:lnSpc>
                <a:spcPct val="80000"/>
              </a:lnSpc>
            </a:pPr>
            <a:r>
              <a:rPr lang="en-US" sz="1100" dirty="0" smtClean="0">
                <a:solidFill>
                  <a:srgbClr val="0070C0"/>
                </a:solidFill>
              </a:rPr>
              <a:t>Center for Ocean Affairs &amp; the Law of the Sea</a:t>
            </a:r>
            <a:endParaRPr lang="it-IT" altLang="en-US" sz="1100" dirty="0" smtClean="0">
              <a:solidFill>
                <a:srgbClr val="0070C0"/>
              </a:solidFill>
            </a:endParaRPr>
          </a:p>
          <a:p>
            <a:pPr eaLnBrk="1" hangingPunct="1">
              <a:lnSpc>
                <a:spcPct val="80000"/>
              </a:lnSpc>
            </a:pPr>
            <a:endParaRPr lang="it-IT" altLang="en-US" sz="1100" dirty="0" smtClean="0">
              <a:solidFill>
                <a:srgbClr val="0070C0"/>
              </a:solidFill>
            </a:endParaRPr>
          </a:p>
          <a:p>
            <a:pPr eaLnBrk="1" hangingPunct="1">
              <a:lnSpc>
                <a:spcPct val="80000"/>
              </a:lnSpc>
            </a:pPr>
            <a:r>
              <a:rPr lang="en-US" sz="1100" dirty="0" smtClean="0">
                <a:solidFill>
                  <a:srgbClr val="0070C0"/>
                </a:solidFill>
              </a:rPr>
              <a:t>Chinese Academy of Social Sciences</a:t>
            </a:r>
            <a:endParaRPr lang="it-IT" altLang="en-US" sz="1100" dirty="0" smtClean="0">
              <a:solidFill>
                <a:srgbClr val="0070C0"/>
              </a:solidFill>
            </a:endParaRPr>
          </a:p>
          <a:p>
            <a:pPr eaLnBrk="1" hangingPunct="1">
              <a:lnSpc>
                <a:spcPct val="80000"/>
              </a:lnSpc>
            </a:pPr>
            <a:endParaRPr lang="it-IT" altLang="en-US" sz="1100" dirty="0" smtClean="0">
              <a:solidFill>
                <a:srgbClr val="0070C0"/>
              </a:solidFill>
            </a:endParaRPr>
          </a:p>
          <a:p>
            <a:pPr eaLnBrk="1" hangingPunct="1">
              <a:lnSpc>
                <a:spcPct val="80000"/>
              </a:lnSpc>
            </a:pPr>
            <a:r>
              <a:rPr lang="en-US" sz="1100" dirty="0" smtClean="0">
                <a:solidFill>
                  <a:srgbClr val="0070C0"/>
                </a:solidFill>
              </a:rPr>
              <a:t>Email:   cass_wang@126.com </a:t>
            </a:r>
          </a:p>
          <a:p>
            <a:pPr eaLnBrk="1" hangingPunct="1">
              <a:lnSpc>
                <a:spcPct val="80000"/>
              </a:lnSpc>
            </a:pPr>
            <a:endParaRPr lang="en-US" sz="1100" dirty="0" smtClean="0">
              <a:solidFill>
                <a:srgbClr val="0070C0"/>
              </a:solidFill>
            </a:endParaRPr>
          </a:p>
          <a:p>
            <a:pPr eaLnBrk="1" hangingPunct="1">
              <a:lnSpc>
                <a:spcPct val="80000"/>
              </a:lnSpc>
            </a:pPr>
            <a:r>
              <a:rPr lang="zh-CN" altLang="en-US" sz="1100" dirty="0" smtClean="0">
                <a:solidFill>
                  <a:srgbClr val="0070C0"/>
                </a:solidFill>
              </a:rPr>
              <a:t>Workshop on Beyond Sovereignty: Issues For Cooperation In China Seas</a:t>
            </a:r>
          </a:p>
          <a:p>
            <a:pPr eaLnBrk="1" hangingPunct="1">
              <a:lnSpc>
                <a:spcPct val="80000"/>
              </a:lnSpc>
            </a:pPr>
            <a:r>
              <a:rPr lang="zh-CN" altLang="en-US" sz="1100" dirty="0" smtClean="0">
                <a:solidFill>
                  <a:srgbClr val="0070C0"/>
                </a:solidFill>
              </a:rPr>
              <a:t>Macerata University, Italy, 14 April 2015</a:t>
            </a:r>
            <a:endParaRPr lang="en-US" sz="1100" dirty="0" smtClean="0">
              <a:solidFill>
                <a:srgbClr val="0070C0"/>
              </a:solidFill>
            </a:endParaRPr>
          </a:p>
          <a:p>
            <a:pPr eaLnBrk="1" hangingPunct="1">
              <a:lnSpc>
                <a:spcPct val="80000"/>
              </a:lnSpc>
            </a:pPr>
            <a:endParaRPr lang="it-IT" altLang="en-US" sz="1100" dirty="0" smtClean="0">
              <a:solidFill>
                <a:srgbClr val="0070C0"/>
              </a:solidFill>
            </a:endParaRPr>
          </a:p>
          <a:p>
            <a:pPr eaLnBrk="1" hangingPunct="1">
              <a:lnSpc>
                <a:spcPct val="80000"/>
              </a:lnSpc>
            </a:pPr>
            <a:endParaRPr lang="it-IT" altLang="en-US" dirty="0" smtClean="0">
              <a:solidFill>
                <a:srgbClr val="898989"/>
              </a:solidFill>
            </a:endParaRPr>
          </a:p>
        </p:txBody>
      </p:sp>
      <p:pic>
        <p:nvPicPr>
          <p:cNvPr id="13317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755" y="4221055"/>
            <a:ext cx="1152525" cy="1152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标题 1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marL="0" indent="0" eaLnBrk="1" hangingPunct="1"/>
            <a:r>
              <a:rPr lang="en-US" smtClean="0"/>
              <a:t>The South China Sea</a:t>
            </a:r>
            <a:endParaRPr lang="it-IT" altLang="en-US" smtClean="0"/>
          </a:p>
        </p:txBody>
      </p:sp>
      <p:sp>
        <p:nvSpPr>
          <p:cNvPr id="22531" name="内容占位符 2"/>
          <p:cNvSpPr>
            <a:spLocks noGrp="1" noChangeArrowheads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marL="342900" indent="-342900" algn="just" eaLnBrk="1" hangingPunct="1">
              <a:spcBef>
                <a:spcPct val="0"/>
              </a:spcBef>
              <a:buFont typeface="Arial" charset="0"/>
              <a:buChar char="•"/>
            </a:pPr>
            <a:r>
              <a:rPr lang="en-US" sz="2000" smtClean="0"/>
              <a:t>No regional organization for the marine environment / resources including fisheries;</a:t>
            </a:r>
          </a:p>
          <a:p>
            <a:pPr marL="342900" indent="-342900" algn="just" eaLnBrk="1" hangingPunct="1">
              <a:spcBef>
                <a:spcPct val="0"/>
              </a:spcBef>
              <a:buFont typeface="Arial" charset="0"/>
              <a:buChar char="•"/>
            </a:pPr>
            <a:endParaRPr lang="it-IT" altLang="en-US" sz="800" smtClean="0"/>
          </a:p>
          <a:p>
            <a:pPr marL="342900" indent="-342900" algn="just" eaLnBrk="1" hangingPunct="1">
              <a:spcBef>
                <a:spcPct val="0"/>
              </a:spcBef>
              <a:buFont typeface="Arial" charset="0"/>
              <a:buChar char="•"/>
            </a:pPr>
            <a:r>
              <a:rPr lang="en-US" sz="2400" smtClean="0">
                <a:solidFill>
                  <a:srgbClr val="FF0000"/>
                </a:solidFill>
              </a:rPr>
              <a:t>DOC</a:t>
            </a:r>
            <a:r>
              <a:rPr lang="en-US" sz="2400" smtClean="0"/>
              <a:t> </a:t>
            </a:r>
            <a:r>
              <a:rPr lang="en-US" sz="2000" smtClean="0"/>
              <a:t>(the Declaration on the Conduct of Parties in the South China Sea, signed by China and ASEAN countries in 2002)</a:t>
            </a:r>
            <a:endParaRPr lang="it-IT" altLang="en-US" sz="2000" smtClean="0"/>
          </a:p>
          <a:p>
            <a:pPr marL="342900" indent="-342900" algn="just" eaLnBrk="1" hangingPunct="1">
              <a:spcBef>
                <a:spcPct val="0"/>
              </a:spcBef>
            </a:pPr>
            <a:r>
              <a:rPr lang="en-US" sz="2000" smtClean="0"/>
              <a:t>	Art. 1: The Parties reaffirm their commitment to the purposes and principles of the Charter of the United Nations</a:t>
            </a:r>
            <a:r>
              <a:rPr lang="en-US" sz="2000" smtClean="0">
                <a:solidFill>
                  <a:srgbClr val="FF0000"/>
                </a:solidFill>
              </a:rPr>
              <a:t>, the 1982 UN Convention on the Law of the Sea</a:t>
            </a:r>
            <a:r>
              <a:rPr lang="en-US" sz="2000" smtClean="0"/>
              <a:t>…</a:t>
            </a:r>
            <a:endParaRPr lang="it-IT" altLang="en-US" sz="2000" smtClean="0"/>
          </a:p>
          <a:p>
            <a:pPr marL="342900" indent="-342900" algn="just" eaLnBrk="1" hangingPunct="1">
              <a:spcBef>
                <a:spcPct val="0"/>
              </a:spcBef>
            </a:pPr>
            <a:r>
              <a:rPr lang="en-US" sz="2000" smtClean="0"/>
              <a:t>	Art. 6: Pending a comprehensive and durable settlement of the disputes, the Parties concerned may </a:t>
            </a:r>
            <a:r>
              <a:rPr lang="en-US" sz="2000" smtClean="0">
                <a:solidFill>
                  <a:srgbClr val="FF0000"/>
                </a:solidFill>
              </a:rPr>
              <a:t>explore or undertake cooperative activities</a:t>
            </a:r>
            <a:r>
              <a:rPr lang="en-US" sz="2000" smtClean="0"/>
              <a:t>. These may include the following: </a:t>
            </a:r>
            <a:endParaRPr lang="it-IT" altLang="en-US" sz="2000" smtClean="0"/>
          </a:p>
          <a:p>
            <a:pPr marL="342900" indent="-342900" algn="just" eaLnBrk="1" hangingPunct="1">
              <a:spcBef>
                <a:spcPct val="0"/>
              </a:spcBef>
            </a:pPr>
            <a:r>
              <a:rPr lang="en-US" sz="2000" smtClean="0">
                <a:solidFill>
                  <a:srgbClr val="FF3300"/>
                </a:solidFill>
              </a:rPr>
              <a:t>	1) </a:t>
            </a:r>
            <a:r>
              <a:rPr lang="en-US" sz="2000" smtClean="0">
                <a:solidFill>
                  <a:srgbClr val="FF0000"/>
                </a:solidFill>
              </a:rPr>
              <a:t> marine environmental protection</a:t>
            </a:r>
            <a:r>
              <a:rPr lang="en-US" sz="2000" smtClean="0"/>
              <a:t>; </a:t>
            </a:r>
            <a:endParaRPr lang="it-IT" altLang="en-US" sz="2000" smtClean="0"/>
          </a:p>
          <a:p>
            <a:pPr marL="342900" indent="-342900" algn="just" eaLnBrk="1" hangingPunct="1">
              <a:spcBef>
                <a:spcPct val="0"/>
              </a:spcBef>
            </a:pPr>
            <a:r>
              <a:rPr lang="en-US" sz="2000" smtClean="0"/>
              <a:t> 	2)  marine scientific research; …</a:t>
            </a:r>
          </a:p>
          <a:p>
            <a:pPr marL="342900" indent="-342900" algn="just" eaLnBrk="1" hangingPunct="1">
              <a:spcBef>
                <a:spcPct val="0"/>
              </a:spcBef>
            </a:pPr>
            <a:endParaRPr lang="it-IT" altLang="en-US" sz="800" smtClean="0"/>
          </a:p>
          <a:p>
            <a:pPr marL="342900" indent="-342900" algn="just" eaLnBrk="1" hangingPunct="1">
              <a:spcBef>
                <a:spcPct val="0"/>
              </a:spcBef>
            </a:pPr>
            <a:r>
              <a:rPr lang="en-US" sz="2000" smtClean="0"/>
              <a:t>China unilaterally established the SCS cooperation fund of 3 billion RMB.</a:t>
            </a:r>
            <a:endParaRPr lang="it-IT" altLang="en-US" sz="2000" smtClean="0"/>
          </a:p>
          <a:p>
            <a:pPr marL="342900" indent="-342900" algn="just" eaLnBrk="1" hangingPunct="1">
              <a:spcBef>
                <a:spcPct val="0"/>
              </a:spcBef>
            </a:pPr>
            <a:endParaRPr lang="it-IT" altLang="en-US" sz="2000" smtClean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标题 1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marL="0" indent="0" eaLnBrk="1" hangingPunct="1"/>
            <a:endParaRPr lang="it-IT" smtClean="0"/>
          </a:p>
        </p:txBody>
      </p:sp>
      <p:sp>
        <p:nvSpPr>
          <p:cNvPr id="23555" name="内容占位符 2"/>
          <p:cNvSpPr>
            <a:spLocks noGrp="1" noChangeArrowheads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marL="342900" indent="-342900" algn="just" eaLnBrk="1" hangingPunct="1"/>
            <a:r>
              <a:rPr lang="en-US" smtClean="0"/>
              <a:t>	In 2011, China set up </a:t>
            </a:r>
            <a:r>
              <a:rPr lang="en-US" smtClean="0">
                <a:solidFill>
                  <a:srgbClr val="FF0000"/>
                </a:solidFill>
              </a:rPr>
              <a:t>the China-ASEAN Maritime Cooperation Fund </a:t>
            </a:r>
            <a:r>
              <a:rPr lang="en-US" smtClean="0"/>
              <a:t>of 3 billion RMB to  promote marine environmental protection, maritime science and technology, maritime connectivity, safety of navigation and rescue, as well as combating transnational crimes.</a:t>
            </a:r>
            <a:endParaRPr lang="it-IT" altLang="en-US" smtClean="0"/>
          </a:p>
          <a:p>
            <a:pPr marL="342900" indent="-342900" algn="l" eaLnBrk="1" hangingPunct="1">
              <a:buFont typeface="Arial" charset="0"/>
              <a:buChar char="•"/>
            </a:pPr>
            <a:endParaRPr lang="it-IT" altLang="en-US" smtClean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标题 1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marL="0" indent="0" eaLnBrk="1" hangingPunct="1"/>
            <a:r>
              <a:rPr lang="en-US" sz="3200" smtClean="0">
                <a:solidFill>
                  <a:srgbClr val="FF0000"/>
                </a:solidFill>
              </a:rPr>
              <a:t>Sino-Vietnamese agreements </a:t>
            </a:r>
            <a:r>
              <a:rPr lang="it-IT" altLang="en-US" sz="3200" smtClean="0">
                <a:solidFill>
                  <a:srgbClr val="FF0000"/>
                </a:solidFill>
              </a:rPr>
              <a:t/>
            </a:r>
            <a:br>
              <a:rPr lang="it-IT" altLang="en-US" sz="3200" smtClean="0">
                <a:solidFill>
                  <a:srgbClr val="FF0000"/>
                </a:solidFill>
              </a:rPr>
            </a:br>
            <a:r>
              <a:rPr lang="en-US" sz="3200" smtClean="0">
                <a:solidFill>
                  <a:srgbClr val="FF0000"/>
                </a:solidFill>
              </a:rPr>
              <a:t>on the Gulf of Beibu / Tonkin </a:t>
            </a:r>
            <a:r>
              <a:rPr lang="en-US" sz="2000" smtClean="0"/>
              <a:t>(Dec</a:t>
            </a:r>
            <a:r>
              <a:rPr lang="it-IT" altLang="en-US" sz="2000" smtClean="0"/>
              <a:t>. </a:t>
            </a:r>
            <a:r>
              <a:rPr lang="en-US" sz="2000" smtClean="0"/>
              <a:t>2000)</a:t>
            </a:r>
            <a:endParaRPr lang="it-IT" altLang="en-US" sz="2000" smtClean="0"/>
          </a:p>
        </p:txBody>
      </p:sp>
      <p:sp>
        <p:nvSpPr>
          <p:cNvPr id="24579" name="内容占位符 2"/>
          <p:cNvSpPr>
            <a:spLocks noGrp="1" noChangeArrowheads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marL="342900" indent="-342900" algn="l" eaLnBrk="1" hangingPunct="1">
              <a:lnSpc>
                <a:spcPct val="90000"/>
              </a:lnSpc>
            </a:pPr>
            <a:endParaRPr lang="it-IT" altLang="en-US" smtClean="0"/>
          </a:p>
          <a:p>
            <a:pPr marL="342900" indent="-342900" algn="just" eaLnBrk="1" hangingPunct="1">
              <a:lnSpc>
                <a:spcPct val="90000"/>
              </a:lnSpc>
            </a:pPr>
            <a:r>
              <a:rPr lang="en-US" smtClean="0"/>
              <a:t>    1) </a:t>
            </a:r>
            <a:r>
              <a:rPr lang="en-US" smtClean="0">
                <a:solidFill>
                  <a:schemeClr val="hlink"/>
                </a:solidFill>
              </a:rPr>
              <a:t>maritime boundary</a:t>
            </a:r>
            <a:r>
              <a:rPr lang="en-US" smtClean="0"/>
              <a:t> in the Gulf of Beibu (Tonkin); </a:t>
            </a:r>
            <a:endParaRPr lang="it-IT" altLang="en-US" smtClean="0"/>
          </a:p>
          <a:p>
            <a:pPr marL="342900" indent="-342900" algn="just" eaLnBrk="1" hangingPunct="1">
              <a:lnSpc>
                <a:spcPct val="90000"/>
              </a:lnSpc>
            </a:pPr>
            <a:r>
              <a:rPr lang="en-US" smtClean="0"/>
              <a:t>    2) </a:t>
            </a:r>
            <a:r>
              <a:rPr lang="en-US" smtClean="0">
                <a:solidFill>
                  <a:schemeClr val="hlink"/>
                </a:solidFill>
              </a:rPr>
              <a:t>fisher</a:t>
            </a:r>
            <a:r>
              <a:rPr lang="zh-CN" altLang="en-US" smtClean="0">
                <a:solidFill>
                  <a:schemeClr val="hlink"/>
                </a:solidFill>
              </a:rPr>
              <a:t>ies</a:t>
            </a:r>
            <a:r>
              <a:rPr lang="en-US" smtClean="0">
                <a:solidFill>
                  <a:schemeClr val="hlink"/>
                </a:solidFill>
              </a:rPr>
              <a:t> arrangements</a:t>
            </a:r>
            <a:r>
              <a:rPr lang="en-US" smtClean="0"/>
              <a:t> in designated water areas. </a:t>
            </a:r>
            <a:endParaRPr lang="it-IT" altLang="en-US" smtClean="0"/>
          </a:p>
          <a:p>
            <a:pPr marL="342900" indent="-342900" algn="just" eaLnBrk="1" hangingPunct="1">
              <a:lnSpc>
                <a:spcPct val="90000"/>
              </a:lnSpc>
            </a:pPr>
            <a:r>
              <a:rPr lang="en-US" smtClean="0"/>
              <a:t>    (The Supplimentary Protocol to the Fisher</a:t>
            </a:r>
            <a:r>
              <a:rPr lang="zh-CN" altLang="en-US" smtClean="0"/>
              <a:t>ies</a:t>
            </a:r>
            <a:r>
              <a:rPr lang="en-US" smtClean="0"/>
              <a:t> Agreement; the Regulations on Conservation and Management of the Fishery Resources in CFZ, 2004)</a:t>
            </a:r>
            <a:endParaRPr lang="it-IT" altLang="en-US" smtClean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标题 1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marL="0" indent="0" eaLnBrk="1" hangingPunct="1"/>
            <a:endParaRPr lang="it-IT" smtClean="0"/>
          </a:p>
        </p:txBody>
      </p:sp>
      <p:pic>
        <p:nvPicPr>
          <p:cNvPr id="25603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606550" y="1600200"/>
            <a:ext cx="5930900" cy="4525963"/>
          </a:xfr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标题 1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marL="0" indent="0" eaLnBrk="1" hangingPunct="1"/>
            <a:endParaRPr lang="it-IT" smtClean="0"/>
          </a:p>
        </p:txBody>
      </p:sp>
      <p:sp>
        <p:nvSpPr>
          <p:cNvPr id="26627" name="内容占位符 2"/>
          <p:cNvSpPr>
            <a:spLocks noGrp="1" noChangeArrowheads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marL="342900" indent="-342900" algn="just" eaLnBrk="1" hangingPunct="1">
              <a:lnSpc>
                <a:spcPct val="80000"/>
              </a:lnSpc>
              <a:buFont typeface="Arial" charset="0"/>
              <a:buChar char="•"/>
            </a:pPr>
            <a:r>
              <a:rPr lang="en-US" sz="2400" smtClean="0"/>
              <a:t>Sino-Vietnamese </a:t>
            </a:r>
            <a:r>
              <a:rPr lang="zh-CN" altLang="en-US" sz="2400" smtClean="0"/>
              <a:t>Fisheries </a:t>
            </a:r>
            <a:r>
              <a:rPr lang="en-US" sz="2400" smtClean="0"/>
              <a:t>Joint Patrol </a:t>
            </a:r>
            <a:endParaRPr lang="it-IT" altLang="en-US" sz="2400" smtClean="0"/>
          </a:p>
          <a:p>
            <a:pPr marL="342900" indent="-342900" algn="just" eaLnBrk="1" hangingPunct="1">
              <a:lnSpc>
                <a:spcPct val="80000"/>
              </a:lnSpc>
              <a:buFont typeface="Arial" charset="0"/>
              <a:buChar char="•"/>
            </a:pPr>
            <a:endParaRPr lang="it-IT" altLang="en-US" sz="2400" smtClean="0"/>
          </a:p>
          <a:p>
            <a:pPr marL="342900" indent="-342900" algn="just" eaLnBrk="1" hangingPunct="1">
              <a:lnSpc>
                <a:spcPct val="80000"/>
              </a:lnSpc>
              <a:buFont typeface="Arial" charset="0"/>
              <a:buChar char="•"/>
            </a:pPr>
            <a:r>
              <a:rPr lang="en-US" sz="2400" smtClean="0"/>
              <a:t>Mechanisms for implementing the Fishery Agreement &amp; Regulations: </a:t>
            </a:r>
            <a:endParaRPr lang="it-IT" altLang="en-US" sz="2400" smtClean="0"/>
          </a:p>
          <a:p>
            <a:pPr marL="342900" indent="-342900" algn="just" eaLnBrk="1" hangingPunct="1">
              <a:lnSpc>
                <a:spcPct val="80000"/>
              </a:lnSpc>
              <a:buFont typeface="Arial" charset="0"/>
              <a:buChar char="•"/>
            </a:pPr>
            <a:r>
              <a:rPr lang="en-US" sz="2400" smtClean="0"/>
              <a:t>1)</a:t>
            </a:r>
            <a:r>
              <a:rPr lang="en-US" sz="2400" smtClean="0">
                <a:solidFill>
                  <a:schemeClr val="hlink"/>
                </a:solidFill>
              </a:rPr>
              <a:t>The Joint Fishery Committee</a:t>
            </a:r>
            <a:r>
              <a:rPr lang="en-US" sz="2400" smtClean="0"/>
              <a:t> consisting of representatives from the departments of Fishery Administration, Foreign Affairs, Public Security and Border Protection as well as navies of both countries; </a:t>
            </a:r>
            <a:endParaRPr lang="it-IT" altLang="en-US" sz="2400" smtClean="0"/>
          </a:p>
          <a:p>
            <a:pPr marL="342900" indent="-342900" algn="just" eaLnBrk="1" hangingPunct="1">
              <a:lnSpc>
                <a:spcPct val="80000"/>
              </a:lnSpc>
              <a:buFont typeface="Arial" charset="0"/>
              <a:buChar char="•"/>
            </a:pPr>
            <a:endParaRPr lang="it-IT" altLang="en-US" sz="2400" smtClean="0"/>
          </a:p>
          <a:p>
            <a:pPr marL="342900" indent="-342900" algn="just" eaLnBrk="1" hangingPunct="1">
              <a:lnSpc>
                <a:spcPct val="80000"/>
              </a:lnSpc>
              <a:buFont typeface="Arial" charset="0"/>
              <a:buChar char="•"/>
            </a:pPr>
            <a:r>
              <a:rPr lang="en-US" sz="2400" smtClean="0"/>
              <a:t>2) the </a:t>
            </a:r>
            <a:r>
              <a:rPr lang="en-US" sz="2400" smtClean="0">
                <a:solidFill>
                  <a:schemeClr val="hlink"/>
                </a:solidFill>
              </a:rPr>
              <a:t>joint Experts Group</a:t>
            </a:r>
            <a:r>
              <a:rPr lang="en-US" sz="2400" smtClean="0"/>
              <a:t> on fisheries resources (joint research on fishery resources) in CFZ; </a:t>
            </a:r>
            <a:endParaRPr lang="it-IT" altLang="en-US" sz="2400" smtClean="0"/>
          </a:p>
          <a:p>
            <a:pPr marL="342900" indent="-342900" algn="just" eaLnBrk="1" hangingPunct="1">
              <a:lnSpc>
                <a:spcPct val="80000"/>
              </a:lnSpc>
              <a:buFont typeface="Arial" charset="0"/>
              <a:buChar char="•"/>
            </a:pPr>
            <a:endParaRPr lang="it-IT" altLang="en-US" sz="2400" smtClean="0"/>
          </a:p>
          <a:p>
            <a:pPr marL="342900" indent="-342900" algn="just" eaLnBrk="1" hangingPunct="1">
              <a:lnSpc>
                <a:spcPct val="80000"/>
              </a:lnSpc>
              <a:buFont typeface="Arial" charset="0"/>
              <a:buChar char="•"/>
            </a:pPr>
            <a:r>
              <a:rPr lang="en-US" sz="2400" smtClean="0"/>
              <a:t>3) </a:t>
            </a:r>
            <a:r>
              <a:rPr lang="en-US" sz="2400" smtClean="0">
                <a:solidFill>
                  <a:schemeClr val="hlink"/>
                </a:solidFill>
              </a:rPr>
              <a:t>Law Enforcement</a:t>
            </a:r>
            <a:r>
              <a:rPr lang="en-US" sz="2400" smtClean="0"/>
              <a:t> (joint patrol).</a:t>
            </a:r>
            <a:endParaRPr lang="it-IT" altLang="en-US" sz="2400" smtClean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标题 1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marL="0" indent="0" eaLnBrk="1" hangingPunct="1"/>
            <a:endParaRPr lang="it-IT" smtClean="0"/>
          </a:p>
        </p:txBody>
      </p:sp>
      <p:sp>
        <p:nvSpPr>
          <p:cNvPr id="27651" name="内容占位符 2"/>
          <p:cNvSpPr>
            <a:spLocks noGrp="1" noChangeArrowheads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marL="342900" indent="-342900" algn="just" eaLnBrk="1" hangingPunct="1">
              <a:lnSpc>
                <a:spcPct val="90000"/>
              </a:lnSpc>
              <a:buFont typeface="Arial" charset="0"/>
              <a:buChar char="•"/>
            </a:pPr>
            <a:r>
              <a:rPr lang="en-US" sz="2800" smtClean="0"/>
              <a:t>Joint patrol / bilateral fishery law enforcement cooperation in the Common Fishing Zone (CFZ).</a:t>
            </a:r>
            <a:endParaRPr lang="it-IT" altLang="en-US" sz="2800" smtClean="0"/>
          </a:p>
          <a:p>
            <a:pPr marL="342900" indent="-342900" algn="just" eaLnBrk="1" hangingPunct="1">
              <a:lnSpc>
                <a:spcPct val="90000"/>
              </a:lnSpc>
              <a:buFont typeface="Arial" charset="0"/>
              <a:buChar char="•"/>
            </a:pPr>
            <a:r>
              <a:rPr lang="en-US" sz="2800" smtClean="0">
                <a:solidFill>
                  <a:srgbClr val="FF0000"/>
                </a:solidFill>
              </a:rPr>
              <a:t>Purposes</a:t>
            </a:r>
            <a:r>
              <a:rPr lang="en-US" sz="2800" smtClean="0"/>
              <a:t>: 1) coordination in implementing agreed regulations on  marine resources; 2) Preserving and promoting bilateral relations.</a:t>
            </a:r>
            <a:endParaRPr lang="it-IT" altLang="en-US" sz="2800" smtClean="0"/>
          </a:p>
          <a:p>
            <a:pPr marL="342900" indent="-342900" algn="just" eaLnBrk="1" hangingPunct="1">
              <a:lnSpc>
                <a:spcPct val="90000"/>
              </a:lnSpc>
              <a:buFont typeface="Arial" charset="0"/>
              <a:buChar char="•"/>
            </a:pPr>
            <a:r>
              <a:rPr lang="en-US" sz="2800" smtClean="0">
                <a:solidFill>
                  <a:srgbClr val="FF0000"/>
                </a:solidFill>
              </a:rPr>
              <a:t>Who, What &amp; How</a:t>
            </a:r>
            <a:r>
              <a:rPr lang="en-US" sz="2800" smtClean="0"/>
              <a:t>: Law enforcement officials from both sides exchange experience in monitoring and (jointly) inspecting fishing activities, informing each other of their enforcement activities, ensuring maritime safety (S&amp;R), security and good order of fishing activities.</a:t>
            </a:r>
            <a:endParaRPr lang="it-IT" altLang="en-US" sz="2800" smtClean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标题 1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marL="0" indent="0" eaLnBrk="1" hangingPunct="1"/>
            <a:r>
              <a:rPr lang="en-US" sz="2000" smtClean="0">
                <a:solidFill>
                  <a:srgbClr val="FF0000"/>
                </a:solidFill>
              </a:rPr>
              <a:t>Partnerships in Environmental Management </a:t>
            </a:r>
            <a:r>
              <a:rPr lang="it-IT" altLang="en-US" sz="2000" smtClean="0">
                <a:solidFill>
                  <a:srgbClr val="FF0000"/>
                </a:solidFill>
              </a:rPr>
              <a:t/>
            </a:r>
            <a:br>
              <a:rPr lang="it-IT" altLang="en-US" sz="2000" smtClean="0">
                <a:solidFill>
                  <a:srgbClr val="FF0000"/>
                </a:solidFill>
              </a:rPr>
            </a:br>
            <a:r>
              <a:rPr lang="en-US" sz="2000" smtClean="0">
                <a:solidFill>
                  <a:srgbClr val="FF0000"/>
                </a:solidFill>
              </a:rPr>
              <a:t>for the Seas of East Asia   </a:t>
            </a:r>
            <a:r>
              <a:rPr lang="en-US" sz="2000" smtClean="0"/>
              <a:t>(PEMSEA)</a:t>
            </a:r>
            <a:r>
              <a:rPr lang="it-IT" altLang="en-US" sz="2000" smtClean="0"/>
              <a:t/>
            </a:r>
            <a:br>
              <a:rPr lang="it-IT" altLang="en-US" sz="2000" smtClean="0"/>
            </a:br>
            <a:endParaRPr lang="it-IT" altLang="en-US" sz="2000" smtClean="0"/>
          </a:p>
        </p:txBody>
      </p:sp>
      <p:sp>
        <p:nvSpPr>
          <p:cNvPr id="28675" name="内容占位符 2"/>
          <p:cNvSpPr>
            <a:spLocks noGrp="1" noChangeArrowheads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marL="342900" indent="-342900" algn="just" eaLnBrk="1" hangingPunct="1">
              <a:lnSpc>
                <a:spcPct val="80000"/>
              </a:lnSpc>
              <a:buFont typeface="Arial" charset="0"/>
              <a:buChar char="•"/>
            </a:pPr>
            <a:r>
              <a:rPr lang="en-US" sz="2000" smtClean="0"/>
              <a:t>Known as “Prevention and Management of Marine Pollution in the East Asian Seas” (SDS-SEA), is a regional partnership program implemented by UNDP, started in 1994. </a:t>
            </a:r>
            <a:endParaRPr lang="it-IT" altLang="en-US" sz="2000" smtClean="0"/>
          </a:p>
          <a:p>
            <a:pPr marL="342900" indent="-342900" algn="just" eaLnBrk="1" hangingPunct="1">
              <a:lnSpc>
                <a:spcPct val="80000"/>
              </a:lnSpc>
              <a:buFont typeface="Arial" charset="0"/>
              <a:buChar char="•"/>
            </a:pPr>
            <a:endParaRPr lang="it-IT" altLang="en-US" sz="2000" smtClean="0"/>
          </a:p>
          <a:p>
            <a:pPr marL="342900" indent="-342900" algn="just" eaLnBrk="1" hangingPunct="1">
              <a:lnSpc>
                <a:spcPct val="80000"/>
              </a:lnSpc>
            </a:pPr>
            <a:r>
              <a:rPr lang="en-US" sz="2000" smtClean="0">
                <a:solidFill>
                  <a:srgbClr val="FF0000"/>
                </a:solidFill>
              </a:rPr>
              <a:t>    	Country Partners</a:t>
            </a:r>
            <a:r>
              <a:rPr lang="en-US" sz="2000" smtClean="0"/>
              <a:t>: </a:t>
            </a:r>
            <a:r>
              <a:rPr lang="en-US" sz="2000" smtClean="0">
                <a:hlinkClick r:id="rId2" tooltip="Cambodia"/>
              </a:rPr>
              <a:t>Cambodia</a:t>
            </a:r>
            <a:r>
              <a:rPr lang="en-US" sz="2000" smtClean="0"/>
              <a:t>, </a:t>
            </a:r>
            <a:r>
              <a:rPr lang="en-US" sz="2000" smtClean="0">
                <a:hlinkClick r:id="rId3" tooltip="China"/>
              </a:rPr>
              <a:t>China</a:t>
            </a:r>
            <a:r>
              <a:rPr lang="en-US" sz="2000" smtClean="0"/>
              <a:t>, </a:t>
            </a:r>
            <a:r>
              <a:rPr lang="en-US" sz="2000" smtClean="0">
                <a:hlinkClick r:id="rId4" tooltip="Indonesia"/>
              </a:rPr>
              <a:t>Indonesia</a:t>
            </a:r>
            <a:r>
              <a:rPr lang="en-US" sz="2000" smtClean="0"/>
              <a:t>, </a:t>
            </a:r>
            <a:r>
              <a:rPr lang="en-US" sz="2000" smtClean="0">
                <a:hlinkClick r:id="rId5" tooltip="Japan"/>
              </a:rPr>
              <a:t>Japan</a:t>
            </a:r>
            <a:r>
              <a:rPr lang="en-US" sz="2000" smtClean="0"/>
              <a:t>, </a:t>
            </a:r>
            <a:r>
              <a:rPr lang="en-US" sz="2000" smtClean="0">
                <a:hlinkClick r:id="rId6" tooltip="Laos"/>
              </a:rPr>
              <a:t>Laos</a:t>
            </a:r>
            <a:r>
              <a:rPr lang="en-US" sz="2000" smtClean="0"/>
              <a:t>, </a:t>
            </a:r>
            <a:r>
              <a:rPr lang="en-US" sz="2000" smtClean="0">
                <a:hlinkClick r:id="rId7" tooltip="North Korea"/>
              </a:rPr>
              <a:t>North Korea</a:t>
            </a:r>
            <a:r>
              <a:rPr lang="en-US" sz="2000" smtClean="0"/>
              <a:t>, </a:t>
            </a:r>
            <a:r>
              <a:rPr lang="en-US" sz="2000" smtClean="0">
                <a:hlinkClick r:id="rId8" tooltip="Philippines"/>
              </a:rPr>
              <a:t>Philippines</a:t>
            </a:r>
            <a:r>
              <a:rPr lang="en-US" sz="2000" smtClean="0"/>
              <a:t>, </a:t>
            </a:r>
            <a:r>
              <a:rPr lang="en-US" sz="2000" smtClean="0">
                <a:hlinkClick r:id="rId9" tooltip="South Korea"/>
              </a:rPr>
              <a:t>South Korea</a:t>
            </a:r>
            <a:r>
              <a:rPr lang="en-US" sz="2000" smtClean="0"/>
              <a:t>, </a:t>
            </a:r>
            <a:r>
              <a:rPr lang="en-US" sz="2000" smtClean="0">
                <a:hlinkClick r:id="rId10" tooltip="Singapore"/>
              </a:rPr>
              <a:t>Singapore</a:t>
            </a:r>
            <a:r>
              <a:rPr lang="en-US" sz="2000" smtClean="0"/>
              <a:t>, </a:t>
            </a:r>
            <a:r>
              <a:rPr lang="en-US" sz="2000" smtClean="0">
                <a:hlinkClick r:id="rId11" tooltip="Thailand"/>
              </a:rPr>
              <a:t>Thailand</a:t>
            </a:r>
            <a:r>
              <a:rPr lang="en-US" sz="2000" smtClean="0"/>
              <a:t>, </a:t>
            </a:r>
            <a:r>
              <a:rPr lang="en-US" sz="2000" smtClean="0">
                <a:hlinkClick r:id="rId12" tooltip="Timor-Leste"/>
              </a:rPr>
              <a:t>Timor-Leste</a:t>
            </a:r>
            <a:r>
              <a:rPr lang="zh-CN" altLang="en-US" sz="2000" smtClean="0"/>
              <a:t>,</a:t>
            </a:r>
            <a:r>
              <a:rPr lang="en-US" sz="2000" smtClean="0">
                <a:hlinkClick r:id="rId13" tooltip="Vietnam"/>
              </a:rPr>
              <a:t> Vietnam</a:t>
            </a:r>
            <a:endParaRPr lang="en-US" sz="2000" smtClean="0"/>
          </a:p>
          <a:p>
            <a:pPr marL="342900" indent="-342900" algn="just" eaLnBrk="1" hangingPunct="1">
              <a:lnSpc>
                <a:spcPct val="80000"/>
              </a:lnSpc>
              <a:buFont typeface="Arial" charset="0"/>
              <a:buChar char="•"/>
            </a:pPr>
            <a:endParaRPr lang="it-IT" altLang="en-US" sz="2000" smtClean="0"/>
          </a:p>
          <a:p>
            <a:pPr marL="342900" indent="-342900" algn="just" eaLnBrk="1" hangingPunct="1">
              <a:lnSpc>
                <a:spcPct val="80000"/>
              </a:lnSpc>
            </a:pPr>
            <a:r>
              <a:rPr lang="zh-CN" altLang="en-US" sz="2000" smtClean="0">
                <a:solidFill>
                  <a:srgbClr val="FF0000"/>
                </a:solidFill>
              </a:rPr>
              <a:t>    </a:t>
            </a:r>
            <a:r>
              <a:rPr lang="it-IT" altLang="zh-CN" sz="2000" smtClean="0">
                <a:solidFill>
                  <a:srgbClr val="FF0000"/>
                </a:solidFill>
              </a:rPr>
              <a:t>	</a:t>
            </a:r>
            <a:r>
              <a:rPr lang="en-US" sz="2000" smtClean="0">
                <a:solidFill>
                  <a:srgbClr val="FF0000"/>
                </a:solidFill>
              </a:rPr>
              <a:t>PEMSEA's areas of work</a:t>
            </a:r>
            <a:r>
              <a:rPr lang="en-US" sz="2000" smtClean="0"/>
              <a:t>: coastal and ocean governance, hazard prevention and management, habitat protection, restoration and management, water use and supply management, pollution and waste reduction management, food security and livelihood management. </a:t>
            </a:r>
          </a:p>
          <a:p>
            <a:pPr marL="342900" indent="-342900" algn="just" eaLnBrk="1" hangingPunct="1">
              <a:lnSpc>
                <a:spcPct val="80000"/>
              </a:lnSpc>
            </a:pPr>
            <a:endParaRPr lang="it-IT" altLang="en-US" sz="2000" smtClean="0"/>
          </a:p>
          <a:p>
            <a:pPr marL="342900" indent="-342900" algn="just" eaLnBrk="1" hangingPunct="1">
              <a:lnSpc>
                <a:spcPct val="80000"/>
              </a:lnSpc>
            </a:pPr>
            <a:r>
              <a:rPr lang="zh-CN" altLang="en-US" sz="2000" smtClean="0">
                <a:solidFill>
                  <a:srgbClr val="FF0000"/>
                </a:solidFill>
              </a:rPr>
              <a:t>    </a:t>
            </a:r>
            <a:r>
              <a:rPr lang="it-IT" altLang="zh-CN" sz="2000" smtClean="0">
                <a:solidFill>
                  <a:srgbClr val="FF0000"/>
                </a:solidFill>
              </a:rPr>
              <a:t>	</a:t>
            </a:r>
            <a:r>
              <a:rPr lang="en-US" sz="2000" smtClean="0">
                <a:solidFill>
                  <a:srgbClr val="FF0000"/>
                </a:solidFill>
              </a:rPr>
              <a:t>Goal</a:t>
            </a:r>
            <a:r>
              <a:rPr lang="en-US" sz="2000" smtClean="0"/>
              <a:t>:  to promote sustainable development in the region.</a:t>
            </a:r>
            <a:endParaRPr lang="it-IT" altLang="en-US" sz="2000" smtClean="0"/>
          </a:p>
          <a:p>
            <a:pPr marL="342900" indent="-342900" algn="l" eaLnBrk="1" hangingPunct="1">
              <a:lnSpc>
                <a:spcPct val="80000"/>
              </a:lnSpc>
            </a:pPr>
            <a:endParaRPr lang="it-IT" altLang="en-US" sz="2000" smtClean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标题 1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marL="0" indent="0" eaLnBrk="1" hangingPunct="1"/>
            <a:r>
              <a:rPr lang="en-US" smtClean="0">
                <a:solidFill>
                  <a:srgbClr val="FF0000"/>
                </a:solidFill>
              </a:rPr>
              <a:t>Major </a:t>
            </a:r>
            <a:r>
              <a:rPr lang="zh-CN" altLang="en-US" smtClean="0">
                <a:solidFill>
                  <a:srgbClr val="FF0000"/>
                </a:solidFill>
              </a:rPr>
              <a:t>Issues / </a:t>
            </a:r>
            <a:r>
              <a:rPr lang="en-US" smtClean="0">
                <a:solidFill>
                  <a:srgbClr val="FF0000"/>
                </a:solidFill>
              </a:rPr>
              <a:t>Problems </a:t>
            </a:r>
            <a:endParaRPr lang="it-IT" altLang="en-US" smtClean="0">
              <a:solidFill>
                <a:srgbClr val="FF0000"/>
              </a:solidFill>
            </a:endParaRPr>
          </a:p>
        </p:txBody>
      </p:sp>
      <p:sp>
        <p:nvSpPr>
          <p:cNvPr id="29699" name="内容占位符 2"/>
          <p:cNvSpPr>
            <a:spLocks noGrp="1" noChangeArrowheads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marL="342900" indent="-342900" algn="l" eaLnBrk="1" hangingPunct="1">
              <a:lnSpc>
                <a:spcPct val="80000"/>
              </a:lnSpc>
            </a:pPr>
            <a:r>
              <a:rPr lang="en-US" smtClean="0"/>
              <a:t>	1. Lack of regional marine management organizations and mechanisms (</a:t>
            </a:r>
            <a:r>
              <a:rPr lang="en-US" smtClean="0">
                <a:solidFill>
                  <a:srgbClr val="FF0000"/>
                </a:solidFill>
              </a:rPr>
              <a:t>regionalization</a:t>
            </a:r>
            <a:r>
              <a:rPr lang="en-US" smtClean="0"/>
              <a:t>)  although most littoral states are parties to international conventions related to conservation and management of the marine environment  and living resources;</a:t>
            </a:r>
            <a:endParaRPr lang="it-IT" smtClean="0"/>
          </a:p>
          <a:p>
            <a:pPr marL="342900" indent="-342900" algn="l" eaLnBrk="1" hangingPunct="1">
              <a:lnSpc>
                <a:spcPct val="80000"/>
              </a:lnSpc>
            </a:pPr>
            <a:r>
              <a:rPr lang="it-IT" smtClean="0"/>
              <a:t>	</a:t>
            </a:r>
            <a:r>
              <a:rPr lang="en-US" smtClean="0"/>
              <a:t>2. Ineffective </a:t>
            </a:r>
            <a:r>
              <a:rPr lang="en-US" smtClean="0">
                <a:solidFill>
                  <a:srgbClr val="FF0000"/>
                </a:solidFill>
              </a:rPr>
              <a:t>bilateral</a:t>
            </a:r>
            <a:r>
              <a:rPr lang="en-US" smtClean="0"/>
              <a:t> mechanisms / implementation</a:t>
            </a:r>
            <a:r>
              <a:rPr lang="zh-CN" altLang="en-US" smtClean="0"/>
              <a:t>;</a:t>
            </a:r>
          </a:p>
          <a:p>
            <a:pPr marL="342900" indent="-342900" algn="l" eaLnBrk="1" hangingPunct="1">
              <a:lnSpc>
                <a:spcPct val="80000"/>
              </a:lnSpc>
            </a:pPr>
            <a:r>
              <a:rPr lang="zh-CN" altLang="en-US" smtClean="0"/>
              <a:t>   </a:t>
            </a:r>
            <a:r>
              <a:rPr lang="it-IT" altLang="zh-CN" smtClean="0"/>
              <a:t>	</a:t>
            </a:r>
            <a:r>
              <a:rPr lang="zh-CN" altLang="en-US" smtClean="0"/>
              <a:t>3. Ecosystem approaches to ocean management in China seas?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Segnaposto data 1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pPr>
              <a:buFont typeface="Arial" charset="0"/>
              <a:buNone/>
            </a:pPr>
            <a:endParaRPr lang="zh-CN" altLang="en-US" sz="1800">
              <a:solidFill>
                <a:schemeClr val="tx1"/>
              </a:solidFill>
              <a:latin typeface="Arial" charset="0"/>
            </a:endParaRPr>
          </a:p>
        </p:txBody>
      </p:sp>
      <p:pic>
        <p:nvPicPr>
          <p:cNvPr id="30723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188" y="908050"/>
            <a:ext cx="7993062" cy="5351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Segnaposto data 1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pPr>
              <a:buFont typeface="Arial" charset="0"/>
              <a:buNone/>
            </a:pPr>
            <a:endParaRPr lang="zh-CN" altLang="en-US" sz="1800">
              <a:solidFill>
                <a:schemeClr val="tx1"/>
              </a:solidFill>
              <a:latin typeface="Arial" charset="0"/>
            </a:endParaRPr>
          </a:p>
        </p:txBody>
      </p:sp>
      <p:pic>
        <p:nvPicPr>
          <p:cNvPr id="31747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450" y="85725"/>
            <a:ext cx="6992938" cy="6772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标题 1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marL="0" indent="0" eaLnBrk="1" hangingPunct="1"/>
            <a:r>
              <a:rPr lang="en-US" smtClean="0"/>
              <a:t>“Semi-enclosed sea” in UNCLOS</a:t>
            </a:r>
            <a:endParaRPr lang="it-IT" altLang="en-US" smtClean="0"/>
          </a:p>
        </p:txBody>
      </p:sp>
      <p:sp>
        <p:nvSpPr>
          <p:cNvPr id="14339" name="内容占位符 2"/>
          <p:cNvSpPr>
            <a:spLocks noGrp="1" noChangeArrowheads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marL="342900" indent="-342900" algn="just" eaLnBrk="1" hangingPunct="1">
              <a:lnSpc>
                <a:spcPct val="80000"/>
              </a:lnSpc>
            </a:pPr>
            <a:r>
              <a:rPr lang="en-US" sz="1400" i="1" smtClean="0">
                <a:solidFill>
                  <a:srgbClr val="FF0000"/>
                </a:solidFill>
              </a:rPr>
              <a:t>Article122  Definition</a:t>
            </a:r>
          </a:p>
          <a:p>
            <a:pPr marL="342900" indent="-342900" algn="just" eaLnBrk="1" hangingPunct="1">
              <a:lnSpc>
                <a:spcPct val="80000"/>
              </a:lnSpc>
            </a:pPr>
            <a:r>
              <a:rPr lang="en-US" sz="1400" smtClean="0"/>
              <a:t>    "enclosed or semi-enclosed sea" means a gulf, basin or sea surrounded by two or more States and connected to another sea or the ocean by a narrow outlet or consisting entirely or primarily of the territorial seas and exclusive economic zones of two or more coastal States.</a:t>
            </a:r>
            <a:endParaRPr lang="it-IT" altLang="en-US" sz="1400" smtClean="0"/>
          </a:p>
          <a:p>
            <a:pPr marL="342900" indent="-342900" algn="just" eaLnBrk="1" hangingPunct="1">
              <a:lnSpc>
                <a:spcPct val="80000"/>
              </a:lnSpc>
              <a:buFont typeface="Arial" charset="0"/>
              <a:buChar char="•"/>
            </a:pPr>
            <a:endParaRPr lang="it-IT" altLang="en-US" sz="1400" smtClean="0"/>
          </a:p>
          <a:p>
            <a:pPr marL="342900" indent="-342900" algn="just" eaLnBrk="1" hangingPunct="1">
              <a:lnSpc>
                <a:spcPct val="80000"/>
              </a:lnSpc>
            </a:pPr>
            <a:r>
              <a:rPr lang="en-US" sz="1400" i="1" smtClean="0">
                <a:solidFill>
                  <a:srgbClr val="FF0000"/>
                </a:solidFill>
              </a:rPr>
              <a:t>Article123  Cooperation of States bordering enclosed or semi-enclosed seas</a:t>
            </a:r>
            <a:endParaRPr lang="it-IT" altLang="en-US" sz="1400" i="1" smtClean="0">
              <a:solidFill>
                <a:srgbClr val="FF0000"/>
              </a:solidFill>
            </a:endParaRPr>
          </a:p>
          <a:p>
            <a:pPr marL="342900" indent="-342900" algn="just" eaLnBrk="1" hangingPunct="1">
              <a:lnSpc>
                <a:spcPct val="80000"/>
              </a:lnSpc>
              <a:buFont typeface="Arial" charset="0"/>
              <a:buChar char="•"/>
            </a:pPr>
            <a:endParaRPr lang="it-IT" altLang="en-US" sz="1400" i="1" smtClean="0"/>
          </a:p>
          <a:p>
            <a:pPr marL="342900" indent="-342900" algn="just" eaLnBrk="1" hangingPunct="1">
              <a:lnSpc>
                <a:spcPct val="80000"/>
              </a:lnSpc>
              <a:buFont typeface="Arial" charset="0"/>
              <a:buChar char="•"/>
            </a:pPr>
            <a:r>
              <a:rPr lang="en-US" sz="1400" smtClean="0"/>
              <a:t>Littoral states should cooperate in the exercise of their rights and duties ,… shall endeavour, directly or through an appropriate regional organization:</a:t>
            </a:r>
            <a:endParaRPr lang="it-IT" altLang="en-US" sz="1400" smtClean="0"/>
          </a:p>
          <a:p>
            <a:pPr marL="342900" indent="-342900" algn="just" eaLnBrk="1" hangingPunct="1">
              <a:lnSpc>
                <a:spcPct val="80000"/>
              </a:lnSpc>
              <a:buFont typeface="Arial" charset="0"/>
              <a:buChar char="•"/>
            </a:pPr>
            <a:endParaRPr lang="it-IT" altLang="en-US" sz="1400" smtClean="0"/>
          </a:p>
          <a:p>
            <a:pPr marL="342900" indent="-342900" algn="just" eaLnBrk="1" hangingPunct="1">
              <a:lnSpc>
                <a:spcPct val="80000"/>
              </a:lnSpc>
              <a:buFont typeface="Arial" charset="0"/>
              <a:buChar char="•"/>
            </a:pPr>
            <a:r>
              <a:rPr lang="en-US" sz="1400" smtClean="0"/>
              <a:t>(a) to coordinate the management, conservation, exploration and exploitation of the living resources of the sea;</a:t>
            </a:r>
            <a:endParaRPr lang="it-IT" altLang="en-US" sz="1400" smtClean="0"/>
          </a:p>
          <a:p>
            <a:pPr marL="342900" indent="-342900" algn="just" eaLnBrk="1" hangingPunct="1">
              <a:lnSpc>
                <a:spcPct val="80000"/>
              </a:lnSpc>
              <a:buFont typeface="Arial" charset="0"/>
              <a:buChar char="•"/>
            </a:pPr>
            <a:endParaRPr lang="it-IT" altLang="en-US" sz="1400" smtClean="0"/>
          </a:p>
          <a:p>
            <a:pPr marL="342900" indent="-342900" algn="just" eaLnBrk="1" hangingPunct="1">
              <a:lnSpc>
                <a:spcPct val="80000"/>
              </a:lnSpc>
              <a:buFont typeface="Arial" charset="0"/>
              <a:buChar char="•"/>
            </a:pPr>
            <a:r>
              <a:rPr lang="en-US" sz="1400" smtClean="0"/>
              <a:t>(b) to coordinate the implementation of their rights and duties with respect to the protection and preservation of the marine environment;</a:t>
            </a:r>
            <a:endParaRPr lang="it-IT" altLang="en-US" sz="1400" smtClean="0"/>
          </a:p>
          <a:p>
            <a:pPr marL="342900" indent="-342900" algn="just" eaLnBrk="1" hangingPunct="1">
              <a:lnSpc>
                <a:spcPct val="80000"/>
              </a:lnSpc>
              <a:buFont typeface="Arial" charset="0"/>
              <a:buChar char="•"/>
            </a:pPr>
            <a:endParaRPr lang="it-IT" altLang="en-US" sz="1400" smtClean="0"/>
          </a:p>
          <a:p>
            <a:pPr marL="342900" indent="-342900" algn="just" eaLnBrk="1" hangingPunct="1">
              <a:lnSpc>
                <a:spcPct val="80000"/>
              </a:lnSpc>
              <a:buFont typeface="Arial" charset="0"/>
              <a:buChar char="•"/>
            </a:pPr>
            <a:r>
              <a:rPr lang="en-US" sz="1400" smtClean="0"/>
              <a:t>(c) to coordinate their scientific research policies and undertake where appropriate joint programmes of scientific research in the area;</a:t>
            </a:r>
            <a:endParaRPr lang="it-IT" altLang="en-US" sz="1400" smtClean="0"/>
          </a:p>
          <a:p>
            <a:pPr marL="342900" indent="-342900" algn="just" eaLnBrk="1" hangingPunct="1">
              <a:lnSpc>
                <a:spcPct val="80000"/>
              </a:lnSpc>
              <a:buFont typeface="Arial" charset="0"/>
              <a:buChar char="•"/>
            </a:pPr>
            <a:endParaRPr lang="it-IT" altLang="en-US" sz="1400" smtClean="0"/>
          </a:p>
          <a:p>
            <a:pPr marL="342900" indent="-342900" algn="just" eaLnBrk="1" hangingPunct="1">
              <a:lnSpc>
                <a:spcPct val="80000"/>
              </a:lnSpc>
              <a:buFont typeface="Arial" charset="0"/>
              <a:buChar char="•"/>
            </a:pPr>
            <a:r>
              <a:rPr lang="en-US" sz="1400" smtClean="0"/>
              <a:t>(d) to invite, as appropriate, other interested States or international organizations to cooperate with them in furtherance of the provisions of this article.</a:t>
            </a:r>
            <a:endParaRPr lang="it-IT" altLang="en-US" sz="1400" smtClean="0"/>
          </a:p>
          <a:p>
            <a:pPr marL="342900" indent="-342900" algn="just" eaLnBrk="1" hangingPunct="1">
              <a:lnSpc>
                <a:spcPct val="80000"/>
              </a:lnSpc>
            </a:pPr>
            <a:r>
              <a:rPr lang="en-US" sz="1400" smtClean="0"/>
              <a:t> </a:t>
            </a:r>
            <a:endParaRPr lang="it-IT" altLang="en-US" sz="1400" smtClean="0"/>
          </a:p>
          <a:p>
            <a:pPr marL="342900" indent="-342900" algn="l" eaLnBrk="1" hangingPunct="1">
              <a:lnSpc>
                <a:spcPct val="80000"/>
              </a:lnSpc>
              <a:buFont typeface="Arial" charset="0"/>
              <a:buChar char="•"/>
            </a:pPr>
            <a:endParaRPr lang="it-IT" altLang="en-US" sz="1400" smtClean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标题 1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marL="0" indent="0" eaLnBrk="1" hangingPunct="1"/>
            <a:r>
              <a:rPr lang="it-IT" altLang="en-US" smtClean="0">
                <a:solidFill>
                  <a:srgbClr val="FF0000"/>
                </a:solidFill>
              </a:rPr>
              <a:t> </a:t>
            </a:r>
            <a:r>
              <a:rPr lang="en-US" smtClean="0">
                <a:solidFill>
                  <a:srgbClr val="FF0000"/>
                </a:solidFill>
              </a:rPr>
              <a:t>Conclusions</a:t>
            </a:r>
            <a:r>
              <a:rPr lang="it-IT" altLang="en-US" smtClean="0">
                <a:solidFill>
                  <a:srgbClr val="FF0000"/>
                </a:solidFill>
              </a:rPr>
              <a:t> / recommandations</a:t>
            </a:r>
          </a:p>
        </p:txBody>
      </p:sp>
      <p:sp>
        <p:nvSpPr>
          <p:cNvPr id="32771" name="内容占位符 2"/>
          <p:cNvSpPr>
            <a:spLocks noGrp="1" noChangeArrowheads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marL="342900" indent="-342900" algn="just" eaLnBrk="1" hangingPunct="1"/>
            <a:r>
              <a:rPr lang="it-IT" altLang="en-US" sz="2000" smtClean="0"/>
              <a:t>1. </a:t>
            </a:r>
            <a:r>
              <a:rPr lang="en-US" sz="2000" smtClean="0"/>
              <a:t>Semi-enclosed seas in East Asia</a:t>
            </a:r>
            <a:r>
              <a:rPr lang="it-IT" altLang="en-US" sz="2000" smtClean="0"/>
              <a:t> should be coorperatively managed in accordance with UNCLOS and other international agreements;</a:t>
            </a:r>
          </a:p>
          <a:p>
            <a:pPr marL="342900" indent="-342900" algn="just" eaLnBrk="1" hangingPunct="1"/>
            <a:r>
              <a:rPr lang="it-IT" altLang="en-US" sz="2000" smtClean="0"/>
              <a:t>2. Measures / mechanisms in the Gulf of Beibu / Tokin can be improved and used in other sea areas;</a:t>
            </a:r>
          </a:p>
          <a:p>
            <a:pPr marL="342900" indent="-342900" algn="just" eaLnBrk="1" hangingPunct="1"/>
            <a:r>
              <a:rPr lang="it-IT" altLang="en-US" sz="2000" smtClean="0"/>
              <a:t>3. Appropriate conservation / management mechanisms and measures  (including joint management / development) should be adopted in undelimitated / disputed sea areas;</a:t>
            </a:r>
          </a:p>
          <a:p>
            <a:pPr marL="342900" indent="-342900" algn="just" eaLnBrk="1" hangingPunct="1"/>
            <a:r>
              <a:rPr lang="it-IT" altLang="en-US" sz="2000" smtClean="0"/>
              <a:t>4. Scientific and innovative approaches such as ecosystem approaches should be adopted;</a:t>
            </a:r>
          </a:p>
          <a:p>
            <a:pPr marL="342900" indent="-342900" algn="just" eaLnBrk="1" hangingPunct="1"/>
            <a:r>
              <a:rPr lang="it-IT" altLang="en-US" sz="2000" smtClean="0"/>
              <a:t>5. International organizations such as UN (including UNEP, UNDP, IMO, FAO...) should play more important roles (especially in disputed sea ereas);</a:t>
            </a:r>
          </a:p>
          <a:p>
            <a:pPr marL="342900" indent="-342900" algn="just" eaLnBrk="1" hangingPunct="1"/>
            <a:r>
              <a:rPr lang="it-IT" altLang="en-US" sz="2000" smtClean="0"/>
              <a:t>6. Experiences and lessons learned in other sea areas in the world can be borrowed. </a:t>
            </a:r>
            <a:endParaRPr lang="en-US" sz="2000" smtClean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标题 1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marL="0" indent="0" eaLnBrk="1" hangingPunct="1"/>
            <a:endParaRPr lang="it-IT" smtClean="0"/>
          </a:p>
        </p:txBody>
      </p:sp>
      <p:pic>
        <p:nvPicPr>
          <p:cNvPr id="33795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409825" y="3559175"/>
            <a:ext cx="4324350" cy="609600"/>
          </a:xfr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标题 1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marL="0" indent="0" eaLnBrk="1" hangingPunct="1"/>
            <a:r>
              <a:rPr lang="en-US" sz="3200" smtClean="0"/>
              <a:t>Semi-enclosed seas in East Asia:  the Yellow Sea, the East China Sea and the South China Sea</a:t>
            </a:r>
            <a:endParaRPr lang="it-IT" altLang="en-US" sz="3200" smtClean="0"/>
          </a:p>
        </p:txBody>
      </p:sp>
      <p:pic>
        <p:nvPicPr>
          <p:cNvPr id="15363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274888" y="1600200"/>
            <a:ext cx="4594225" cy="4525963"/>
          </a:xfr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标题 1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marL="0" indent="0" eaLnBrk="1" hangingPunct="1"/>
            <a:r>
              <a:rPr lang="en-US" sz="3200" smtClean="0">
                <a:solidFill>
                  <a:srgbClr val="FF0000"/>
                </a:solidFill>
              </a:rPr>
              <a:t>Semi-enclosed seas in East Asia: Characteristics </a:t>
            </a:r>
            <a:endParaRPr lang="it-IT" altLang="en-US" sz="3200" smtClean="0">
              <a:solidFill>
                <a:srgbClr val="FF0000"/>
              </a:solidFill>
            </a:endParaRPr>
          </a:p>
        </p:txBody>
      </p:sp>
      <p:sp>
        <p:nvSpPr>
          <p:cNvPr id="16387" name="内容占位符 2"/>
          <p:cNvSpPr>
            <a:spLocks noGrp="1" noChangeArrowheads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marL="514350" indent="-514350" algn="l" eaLnBrk="1" hangingPunct="1">
              <a:buFont typeface="Arial" charset="0"/>
              <a:buAutoNum type="arabicPeriod"/>
            </a:pPr>
            <a:r>
              <a:rPr lang="en-US" smtClean="0"/>
              <a:t>Disputed seas without maritime delimitation (except the Gulf</a:t>
            </a:r>
            <a:r>
              <a:rPr lang="it-IT" altLang="en-US" smtClean="0"/>
              <a:t> of </a:t>
            </a:r>
            <a:r>
              <a:rPr lang="en-US" smtClean="0"/>
              <a:t>Beibu / Tokin );</a:t>
            </a:r>
            <a:endParaRPr lang="it-IT" altLang="en-US" smtClean="0"/>
          </a:p>
          <a:p>
            <a:pPr marL="514350" indent="-514350" algn="l" eaLnBrk="1" hangingPunct="1"/>
            <a:r>
              <a:rPr lang="en-US" smtClean="0"/>
              <a:t>2. No regional marine management organization;</a:t>
            </a:r>
            <a:endParaRPr lang="it-IT" altLang="en-US" smtClean="0"/>
          </a:p>
          <a:p>
            <a:pPr marL="514350" indent="-514350" algn="l" eaLnBrk="1" hangingPunct="1"/>
            <a:r>
              <a:rPr lang="en-US" smtClean="0"/>
              <a:t>3. Unitary marine ecosystems facing serious deterioration of the marine environment / resources. </a:t>
            </a:r>
            <a:endParaRPr lang="it-IT" altLang="en-US" smtClean="0"/>
          </a:p>
          <a:p>
            <a:pPr marL="514350" indent="-514350" algn="l" eaLnBrk="1" hangingPunct="1">
              <a:buFont typeface="Arial" charset="0"/>
              <a:buChar char="•"/>
            </a:pPr>
            <a:endParaRPr lang="it-IT" altLang="en-US" smtClean="0"/>
          </a:p>
          <a:p>
            <a:pPr marL="514350" indent="-514350" algn="l" eaLnBrk="1" hangingPunct="1">
              <a:buFont typeface="Arial" charset="0"/>
              <a:buChar char="•"/>
            </a:pPr>
            <a:endParaRPr lang="it-IT" altLang="en-US" smtClean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标题 1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marL="0" indent="0" eaLnBrk="1" hangingPunct="1"/>
            <a:r>
              <a:rPr lang="en-US" smtClean="0"/>
              <a:t>The Yellow Sea</a:t>
            </a:r>
            <a:endParaRPr lang="it-IT" altLang="en-US" smtClean="0"/>
          </a:p>
        </p:txBody>
      </p:sp>
      <p:sp>
        <p:nvSpPr>
          <p:cNvPr id="17411" name="内容占位符 2"/>
          <p:cNvSpPr>
            <a:spLocks noGrp="1" noChangeArrowheads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marL="342900" indent="-342900" algn="just" eaLnBrk="1" hangingPunct="1">
              <a:lnSpc>
                <a:spcPct val="90000"/>
              </a:lnSpc>
            </a:pPr>
            <a:endParaRPr lang="it-IT" altLang="en-US" smtClean="0"/>
          </a:p>
          <a:p>
            <a:pPr marL="342900" indent="-342900" algn="just" eaLnBrk="1" hangingPunct="1">
              <a:lnSpc>
                <a:spcPct val="90000"/>
              </a:lnSpc>
            </a:pPr>
            <a:r>
              <a:rPr lang="en-US" sz="2400" smtClean="0">
                <a:solidFill>
                  <a:srgbClr val="FF0000"/>
                </a:solidFill>
              </a:rPr>
              <a:t>The Yellow Sea Large Marine Ecosystem  Project </a:t>
            </a:r>
            <a:r>
              <a:rPr lang="en-US" sz="2400" smtClean="0"/>
              <a:t>(UNDP / GEF) </a:t>
            </a:r>
            <a:endParaRPr lang="it-IT" altLang="en-US" sz="2400" smtClean="0"/>
          </a:p>
          <a:p>
            <a:pPr marL="342900" indent="-342900" algn="just" eaLnBrk="1" hangingPunct="1">
              <a:lnSpc>
                <a:spcPct val="90000"/>
              </a:lnSpc>
            </a:pPr>
            <a:endParaRPr lang="it-IT" altLang="en-US" sz="2400" smtClean="0"/>
          </a:p>
          <a:p>
            <a:pPr marL="342900" indent="-342900" algn="just" eaLnBrk="1" hangingPunct="1">
              <a:lnSpc>
                <a:spcPct val="90000"/>
              </a:lnSpc>
            </a:pPr>
            <a:r>
              <a:rPr lang="en-US" sz="2400" smtClean="0">
                <a:solidFill>
                  <a:srgbClr val="FF0000"/>
                </a:solidFill>
              </a:rPr>
              <a:t>Participating countries</a:t>
            </a:r>
            <a:r>
              <a:rPr lang="en-US" sz="2400" smtClean="0"/>
              <a:t>: China  and Republic of Korea </a:t>
            </a:r>
            <a:endParaRPr lang="it-IT" altLang="en-US" sz="2400" smtClean="0"/>
          </a:p>
          <a:p>
            <a:pPr marL="342900" indent="-342900" algn="just" eaLnBrk="1" hangingPunct="1">
              <a:lnSpc>
                <a:spcPct val="90000"/>
              </a:lnSpc>
            </a:pPr>
            <a:r>
              <a:rPr lang="en-US" sz="2400" smtClean="0"/>
              <a:t>(North Korea has not participated)</a:t>
            </a:r>
          </a:p>
          <a:p>
            <a:pPr marL="342900" indent="-342900" algn="just" eaLnBrk="1" hangingPunct="1">
              <a:lnSpc>
                <a:spcPct val="90000"/>
              </a:lnSpc>
            </a:pPr>
            <a:endParaRPr lang="it-IT" altLang="en-US" sz="2400" smtClean="0"/>
          </a:p>
          <a:p>
            <a:pPr marL="342900" indent="-342900" algn="just" eaLnBrk="1" hangingPunct="1">
              <a:lnSpc>
                <a:spcPct val="90000"/>
              </a:lnSpc>
            </a:pPr>
            <a:r>
              <a:rPr lang="en-US" sz="2400" smtClean="0">
                <a:solidFill>
                  <a:srgbClr val="FF0000"/>
                </a:solidFill>
              </a:rPr>
              <a:t>Major Outputs</a:t>
            </a:r>
            <a:r>
              <a:rPr lang="en-US" sz="2400" smtClean="0"/>
              <a:t>: </a:t>
            </a:r>
            <a:endParaRPr lang="it-IT" altLang="en-US" sz="2400" smtClean="0"/>
          </a:p>
          <a:p>
            <a:pPr marL="342900" indent="-342900" algn="just" eaLnBrk="1" hangingPunct="1">
              <a:lnSpc>
                <a:spcPct val="90000"/>
              </a:lnSpc>
            </a:pPr>
            <a:r>
              <a:rPr lang="en-US" sz="2400" smtClean="0"/>
              <a:t>1. Transboundary Diagnostic Analysis   (TDA)     </a:t>
            </a:r>
            <a:endParaRPr lang="it-IT" altLang="en-US" sz="2400" smtClean="0"/>
          </a:p>
          <a:p>
            <a:pPr marL="342900" indent="-342900" algn="just" eaLnBrk="1" hangingPunct="1">
              <a:lnSpc>
                <a:spcPct val="90000"/>
              </a:lnSpc>
            </a:pPr>
            <a:r>
              <a:rPr lang="en-US" sz="2400" smtClean="0"/>
              <a:t>2. Strategic Action Plan (SAP)</a:t>
            </a:r>
          </a:p>
          <a:p>
            <a:pPr marL="342900" indent="-342900" algn="just" eaLnBrk="1" hangingPunct="1">
              <a:lnSpc>
                <a:spcPct val="90000"/>
              </a:lnSpc>
            </a:pPr>
            <a:r>
              <a:rPr lang="en-US" sz="2400" smtClean="0"/>
              <a:t>3. National Yellow Sea Action Plans   (NYSAPs)</a:t>
            </a:r>
            <a:endParaRPr lang="it-IT" altLang="en-US" sz="2400" smtClean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Segnaposto data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pPr>
              <a:buFont typeface="Arial" charset="0"/>
              <a:buNone/>
            </a:pPr>
            <a:fld id="{272F5799-0572-459C-8A70-932B731A52C7}" type="datetime1">
              <a:rPr lang="it-IT" altLang="en-US">
                <a:latin typeface="Arial" charset="0"/>
              </a:rPr>
              <a:pPr>
                <a:buFont typeface="Arial" charset="0"/>
                <a:buNone/>
              </a:pPr>
              <a:t>20/04/2015</a:t>
            </a:fld>
            <a:endParaRPr lang="zh-CN" altLang="en-US" sz="180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1843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it-IT" smtClean="0"/>
          </a:p>
        </p:txBody>
      </p:sp>
      <p:sp>
        <p:nvSpPr>
          <p:cNvPr id="18436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just" eaLnBrk="1" hangingPunct="1">
              <a:buFont typeface="Arial" charset="0"/>
              <a:buNone/>
            </a:pPr>
            <a:r>
              <a:rPr lang="en-US" smtClean="0">
                <a:solidFill>
                  <a:srgbClr val="FF0000"/>
                </a:solidFill>
              </a:rPr>
              <a:t>Transboundary Diagnostic Analysis   (TDA)</a:t>
            </a:r>
          </a:p>
          <a:p>
            <a:pPr eaLnBrk="1" hangingPunct="1">
              <a:buFont typeface="Arial" charset="0"/>
              <a:buNone/>
            </a:pPr>
            <a:r>
              <a:rPr lang="en-US" smtClean="0"/>
              <a:t>	The status of the marine ecosystem is assessed by the 5-module-approach (1) productivity, (2) fish and fisheries, (3) pollution and ecosystem health, (4) socioeconomics; (5) governance. </a:t>
            </a:r>
            <a:endParaRPr lang="it-IT" altLang="en-US" smtClean="0"/>
          </a:p>
          <a:p>
            <a:pPr eaLnBrk="1" hangingPunct="1"/>
            <a:endParaRPr lang="it-IT" altLang="en-US" smtClean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标题 1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marL="0" indent="0" eaLnBrk="1" hangingPunct="1"/>
            <a:r>
              <a:rPr lang="en-US" sz="2400" smtClean="0"/>
              <a:t>The Sino-South Korea Fisher</a:t>
            </a:r>
            <a:r>
              <a:rPr lang="zh-CN" altLang="en-US" sz="2400" smtClean="0"/>
              <a:t>ies</a:t>
            </a:r>
            <a:r>
              <a:rPr lang="en-US" sz="2400" smtClean="0"/>
              <a:t> Agreement (2000)</a:t>
            </a:r>
            <a:r>
              <a:rPr lang="it-IT" altLang="en-US" sz="2400" smtClean="0"/>
              <a:t/>
            </a:r>
            <a:br>
              <a:rPr lang="it-IT" altLang="en-US" sz="2400" smtClean="0"/>
            </a:br>
            <a:r>
              <a:rPr lang="en-US" sz="2400" smtClean="0"/>
              <a:t>(China – ROK  Provisional Fisheries Management Zone </a:t>
            </a:r>
            <a:br>
              <a:rPr lang="en-US" sz="2400" smtClean="0"/>
            </a:br>
            <a:r>
              <a:rPr lang="en-US" sz="2400" smtClean="0"/>
              <a:t>Sino-</a:t>
            </a:r>
            <a:r>
              <a:rPr lang="zh-CN" altLang="en-US" sz="2400" smtClean="0"/>
              <a:t>ROK</a:t>
            </a:r>
            <a:r>
              <a:rPr lang="en-US" sz="2400" smtClean="0"/>
              <a:t> Fisher</a:t>
            </a:r>
            <a:r>
              <a:rPr lang="zh-CN" altLang="en-US" sz="2400" smtClean="0"/>
              <a:t>ies Joint Patrol</a:t>
            </a:r>
            <a:r>
              <a:rPr lang="en-US" sz="2400" smtClean="0"/>
              <a:t>)</a:t>
            </a:r>
            <a:endParaRPr lang="it-IT" altLang="en-US" sz="2400" smtClean="0"/>
          </a:p>
        </p:txBody>
      </p:sp>
      <p:pic>
        <p:nvPicPr>
          <p:cNvPr id="19459" name="内容占位符 3" descr="中韩渔业协定地图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428750" y="1643063"/>
            <a:ext cx="6145213" cy="4618037"/>
          </a:xfr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标题 1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marL="0" indent="0" eaLnBrk="1" hangingPunct="1"/>
            <a:r>
              <a:rPr lang="en-US" sz="3200" smtClean="0">
                <a:solidFill>
                  <a:schemeClr val="accent1"/>
                </a:solidFill>
              </a:rPr>
              <a:t>The Sino-Japanese Fisheries Agreement (1997)</a:t>
            </a:r>
            <a:r>
              <a:rPr lang="en-US" sz="3200" smtClean="0"/>
              <a:t/>
            </a:r>
            <a:br>
              <a:rPr lang="en-US" sz="3200" smtClean="0"/>
            </a:br>
            <a:r>
              <a:rPr lang="zh-CN" altLang="en-US" sz="3200" smtClean="0">
                <a:solidFill>
                  <a:srgbClr val="0099CC"/>
                </a:solidFill>
              </a:rPr>
              <a:t>+ </a:t>
            </a:r>
            <a:r>
              <a:rPr lang="en-US" sz="3200" smtClean="0">
                <a:solidFill>
                  <a:srgbClr val="0099CC"/>
                </a:solidFill>
              </a:rPr>
              <a:t>Taiwan-Japan Fisheries Agreement (2013)</a:t>
            </a:r>
          </a:p>
        </p:txBody>
      </p:sp>
      <p:pic>
        <p:nvPicPr>
          <p:cNvPr id="20483" name="内容占位符 5" descr="中日渔业协定东海图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193800" y="1571625"/>
            <a:ext cx="6740525" cy="4572000"/>
          </a:xfr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egnaposto data 1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pPr>
              <a:buFont typeface="Arial" charset="0"/>
              <a:buNone/>
            </a:pPr>
            <a:fld id="{18D438E9-E3BE-42CF-9030-F5649E8A790B}" type="datetime1">
              <a:rPr lang="it-IT" altLang="en-US">
                <a:latin typeface="Arial" charset="0"/>
              </a:rPr>
              <a:pPr>
                <a:buFont typeface="Arial" charset="0"/>
                <a:buNone/>
              </a:pPr>
              <a:t>20/04/2015</a:t>
            </a:fld>
            <a:endParaRPr lang="zh-CN" altLang="en-US" sz="1800">
              <a:solidFill>
                <a:schemeClr val="tx1"/>
              </a:solidFill>
              <a:latin typeface="Arial" charset="0"/>
            </a:endParaRPr>
          </a:p>
        </p:txBody>
      </p:sp>
      <p:pic>
        <p:nvPicPr>
          <p:cNvPr id="21507" name="内容占位符 3" descr="中日渔业协定图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92275" y="0"/>
            <a:ext cx="5040313" cy="6761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主题">
  <a:themeElements>
    <a:clrScheme name="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Office 主题">
      <a:majorFont>
        <a:latin typeface="Calibri"/>
        <a:ea typeface="宋体"/>
        <a:cs typeface=""/>
      </a:majorFont>
      <a:minorFont>
        <a:latin typeface="Calibri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itchFamily="34" charset="0"/>
          <a:buNone/>
          <a:tabLst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宋体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itchFamily="34" charset="0"/>
          <a:buNone/>
          <a:tabLst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宋体" pitchFamily="2" charset="-122"/>
          </a:defRPr>
        </a:defPPr>
      </a:lst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</TotalTime>
  <Pages>0</Pages>
  <Words>774</Words>
  <Characters>0</Characters>
  <Application>Microsoft Office PowerPoint</Application>
  <DocSecurity>0</DocSecurity>
  <PresentationFormat>Presentazione su schermo (4:3)</PresentationFormat>
  <Lines>0</Lines>
  <Paragraphs>95</Paragraphs>
  <Slides>21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21</vt:i4>
      </vt:variant>
    </vt:vector>
  </HeadingPairs>
  <TitlesOfParts>
    <vt:vector size="22" baseType="lpstr">
      <vt:lpstr>Office 主题</vt:lpstr>
      <vt:lpstr>Cooperative Conservation and Management of  the Marine  Environment and Resources  in China Seas</vt:lpstr>
      <vt:lpstr>“Semi-enclosed sea” in UNCLOS</vt:lpstr>
      <vt:lpstr>Semi-enclosed seas in East Asia:  the Yellow Sea, the East China Sea and the South China Sea</vt:lpstr>
      <vt:lpstr>Semi-enclosed seas in East Asia: Characteristics </vt:lpstr>
      <vt:lpstr>The Yellow Sea</vt:lpstr>
      <vt:lpstr>Diapositiva 6</vt:lpstr>
      <vt:lpstr>The Sino-South Korea Fisheries Agreement (2000) (China – ROK  Provisional Fisheries Management Zone  Sino-ROK Fisheries Joint Patrol)</vt:lpstr>
      <vt:lpstr>The Sino-Japanese Fisheries Agreement (1997) + Taiwan-Japan Fisheries Agreement (2013)</vt:lpstr>
      <vt:lpstr>Diapositiva 9</vt:lpstr>
      <vt:lpstr>The South China Sea</vt:lpstr>
      <vt:lpstr>Diapositiva 11</vt:lpstr>
      <vt:lpstr>Sino-Vietnamese agreements  on the Gulf of Beibu / Tonkin (Dec. 2000)</vt:lpstr>
      <vt:lpstr>Diapositiva 13</vt:lpstr>
      <vt:lpstr>Diapositiva 14</vt:lpstr>
      <vt:lpstr>Diapositiva 15</vt:lpstr>
      <vt:lpstr>Partnerships in Environmental Management  for the Seas of East Asia   (PEMSEA) </vt:lpstr>
      <vt:lpstr>Major Issues / Problems </vt:lpstr>
      <vt:lpstr>Diapositiva 18</vt:lpstr>
      <vt:lpstr>Diapositiva 19</vt:lpstr>
      <vt:lpstr> Conclusions / recommandations</vt:lpstr>
      <vt:lpstr>Diapositiva 21</vt:lpstr>
    </vt:vector>
  </TitlesOfParts>
  <LinksUpToDate>false</LinksUpToDate>
  <CharactersWithSpaces>0</CharactersWithSpaces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幻灯片 1</dc:title>
  <dc:creator>wang</dc:creator>
  <cp:lastModifiedBy>user</cp:lastModifiedBy>
  <cp:revision>78</cp:revision>
  <dcterms:created xsi:type="dcterms:W3CDTF">2014-10-05T05:21:00Z</dcterms:created>
  <dcterms:modified xsi:type="dcterms:W3CDTF">2015-04-20T09:03:10Z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2052-9.1.0.4993</vt:lpwstr>
  </property>
</Properties>
</file>